
<file path=[Content_Types].xml><?xml version="1.0" encoding="utf-8"?>
<Types xmlns="http://schemas.openxmlformats.org/package/2006/content-types">
  <Default Extension="png" ContentType="image/png"/>
  <Default Extension="m4a" ContentType="audio/mp4"/>
  <Default Extension="rels" ContentType="application/vnd.openxmlformats-package.relationships+xml"/>
  <Default Extension="xml" ContentType="application/xml"/>
  <Default Extension="gif" ContentType="image/gif"/>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9" d="100"/>
          <a:sy n="139" d="100"/>
        </p:scale>
        <p:origin x="804" y="12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27b3873d43a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27b3873d43a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27b3873d43a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 name="Google Shape;114;g27b3873d43a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27b3873d43a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27b3873d43a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27b3873d43a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27b3873d43a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27b3873d43a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27b3873d43a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27b3873d43a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27b3873d43a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27b39d7f403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27b39d7f403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27b39d7f403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27b39d7f403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27b39d7f403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27b39d7f403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27b39d7f403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27b39d7f403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27aac54c1b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27aac54c1b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27b39d7f403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27b39d7f403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27b39d7f403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27b39d7f403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27b39d7f403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27b39d7f403_0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27b770a877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27b770a877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27b770a8773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27b770a8773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27b39d7f403_0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27b39d7f403_0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27b770a8773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27b770a8773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27b770a8773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27b770a8773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27b770a8773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27b770a8773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27b39d7f403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27b39d7f403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27aac54c1b4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27aac54c1b4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27b39d7f403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27b39d7f403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27b39d7f403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27b39d7f403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27b39d7f403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27b39d7f403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27b770a8773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27b770a8773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27aac54c1b4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27aac54c1b4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g27aac54c1b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g27aac54c1b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27b3873d43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27b3873d43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27aac54c1b4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27aac54c1b4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27b3873d43a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27b3873d43a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27b3873d43a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27b3873d43a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‹Nr.›</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‹Nr.›</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2.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2.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2.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2.png"/><Relationship Id="rId5" Type="http://schemas.openxmlformats.org/officeDocument/2006/relationships/image" Target="../media/image8.gif"/><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2.png"/><Relationship Id="rId5" Type="http://schemas.openxmlformats.org/officeDocument/2006/relationships/image" Target="../media/image11.jp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2.png"/><Relationship Id="rId5" Type="http://schemas.openxmlformats.org/officeDocument/2006/relationships/image" Target="../media/image12.jp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9.m4a"/><Relationship Id="rId1" Type="http://schemas.microsoft.com/office/2007/relationships/media" Target="../media/media19.m4a"/><Relationship Id="rId6" Type="http://schemas.openxmlformats.org/officeDocument/2006/relationships/image" Target="../media/image2.png"/><Relationship Id="rId5" Type="http://schemas.openxmlformats.org/officeDocument/2006/relationships/image" Target="../media/image13.jp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slideLayout" Target="../slideLayouts/slideLayout3.xml"/><Relationship Id="rId7" Type="http://schemas.openxmlformats.org/officeDocument/2006/relationships/image" Target="../media/image16.png"/><Relationship Id="rId2" Type="http://schemas.openxmlformats.org/officeDocument/2006/relationships/audio" Target="../media/media20.m4a"/><Relationship Id="rId1" Type="http://schemas.microsoft.com/office/2007/relationships/media" Target="../media/media20.m4a"/><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notesSlide" Target="../notesSlides/notesSlide21.xml"/><Relationship Id="rId9"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1.m4a"/><Relationship Id="rId1" Type="http://schemas.microsoft.com/office/2007/relationships/media" Target="../media/media21.m4a"/><Relationship Id="rId5" Type="http://schemas.openxmlformats.org/officeDocument/2006/relationships/image" Target="../media/image2.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2.m4a"/><Relationship Id="rId1" Type="http://schemas.microsoft.com/office/2007/relationships/media" Target="../media/media22.m4a"/><Relationship Id="rId5" Type="http://schemas.openxmlformats.org/officeDocument/2006/relationships/image" Target="../media/image2.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3.m4a"/><Relationship Id="rId1" Type="http://schemas.microsoft.com/office/2007/relationships/media" Target="../media/media23.m4a"/><Relationship Id="rId5" Type="http://schemas.openxmlformats.org/officeDocument/2006/relationships/image" Target="../media/image2.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4.m4a"/><Relationship Id="rId1" Type="http://schemas.microsoft.com/office/2007/relationships/media" Target="../media/media24.m4a"/><Relationship Id="rId5" Type="http://schemas.openxmlformats.org/officeDocument/2006/relationships/image" Target="../media/image2.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5.m4a"/><Relationship Id="rId1" Type="http://schemas.microsoft.com/office/2007/relationships/media" Target="../media/media25.m4a"/><Relationship Id="rId5" Type="http://schemas.openxmlformats.org/officeDocument/2006/relationships/image" Target="../media/image2.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6.m4a"/><Relationship Id="rId1" Type="http://schemas.microsoft.com/office/2007/relationships/media" Target="../media/media26.m4a"/><Relationship Id="rId5" Type="http://schemas.openxmlformats.org/officeDocument/2006/relationships/image" Target="../media/image2.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7.m4a"/><Relationship Id="rId1" Type="http://schemas.microsoft.com/office/2007/relationships/media" Target="../media/media27.m4a"/><Relationship Id="rId5" Type="http://schemas.openxmlformats.org/officeDocument/2006/relationships/image" Target="../media/image2.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8.m4a"/><Relationship Id="rId1" Type="http://schemas.microsoft.com/office/2007/relationships/media" Target="../media/media28.m4a"/><Relationship Id="rId6" Type="http://schemas.openxmlformats.org/officeDocument/2006/relationships/image" Target="../media/image2.png"/><Relationship Id="rId5" Type="http://schemas.openxmlformats.org/officeDocument/2006/relationships/image" Target="../media/image18.jp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9.m4a"/><Relationship Id="rId1" Type="http://schemas.microsoft.com/office/2007/relationships/media" Target="../media/media29.m4a"/><Relationship Id="rId6" Type="http://schemas.openxmlformats.org/officeDocument/2006/relationships/image" Target="../media/image2.png"/><Relationship Id="rId5" Type="http://schemas.openxmlformats.org/officeDocument/2006/relationships/image" Target="../media/image19.jpg"/><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30.m4a"/><Relationship Id="rId1" Type="http://schemas.microsoft.com/office/2007/relationships/media" Target="../media/media30.m4a"/><Relationship Id="rId6" Type="http://schemas.openxmlformats.org/officeDocument/2006/relationships/image" Target="../media/image2.png"/><Relationship Id="rId5" Type="http://schemas.openxmlformats.org/officeDocument/2006/relationships/image" Target="../media/image20.jp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31.m4a"/><Relationship Id="rId1" Type="http://schemas.microsoft.com/office/2007/relationships/media" Target="../media/media31.m4a"/><Relationship Id="rId5" Type="http://schemas.openxmlformats.org/officeDocument/2006/relationships/image" Target="../media/image2.png"/><Relationship Id="rId4"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hyperlink" Target="https://media.greenpeace.org/Detail/27MDHUHA13X0" TargetMode="External"/><Relationship Id="rId2" Type="http://schemas.openxmlformats.org/officeDocument/2006/relationships/audio" Target="../media/media32.m4a"/><Relationship Id="rId1" Type="http://schemas.microsoft.com/office/2007/relationships/media" Target="../media/media32.m4a"/><Relationship Id="rId6" Type="http://schemas.openxmlformats.org/officeDocument/2006/relationships/hyperlink" Target="https://media.greenpeace.org/Detail/27MDHUHA18N3" TargetMode="External"/><Relationship Id="rId5" Type="http://schemas.openxmlformats.org/officeDocument/2006/relationships/hyperlink" Target="https://www.greenpeace.org/static/planet4-sweden-stateless/2023/09/98a1bea6-report-on-the-greenpeace-visit-to-the-priargunskiy-mountain-chemical-.pdf" TargetMode="External"/><Relationship Id="rId4" Type="http://schemas.openxmlformats.org/officeDocument/2006/relationships/notesSlide" Target="../notesSlides/notesSlide3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2.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2.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2.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en"/>
              <a:t>Greenpeace visit to the Priargunskiy uranium works</a:t>
            </a:r>
            <a:endParaRPr/>
          </a:p>
        </p:txBody>
      </p:sp>
      <p:sp>
        <p:nvSpPr>
          <p:cNvPr id="55" name="Google Shape;55;p13"/>
          <p:cNvSpPr txBox="1">
            <a:spLocks noGrp="1"/>
          </p:cNvSpPr>
          <p:nvPr>
            <p:ph type="subTitle" idx="1"/>
          </p:nvPr>
        </p:nvSpPr>
        <p:spPr>
          <a:xfrm>
            <a:off x="311700" y="2858618"/>
            <a:ext cx="8520600" cy="20526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dirty="0"/>
              <a:t>Krasnokamensk, Russian Federation, 1994</a:t>
            </a:r>
          </a:p>
          <a:p>
            <a:pPr marL="0" lvl="0" indent="0" algn="ctr" rtl="0">
              <a:spcBef>
                <a:spcPts val="0"/>
              </a:spcBef>
              <a:spcAft>
                <a:spcPts val="0"/>
              </a:spcAft>
              <a:buNone/>
            </a:pPr>
            <a:endParaRPr lang="en" dirty="0"/>
          </a:p>
          <a:p>
            <a:pPr marL="0" lvl="0" indent="0" algn="ctr" rtl="0">
              <a:spcBef>
                <a:spcPts val="0"/>
              </a:spcBef>
              <a:spcAft>
                <a:spcPts val="0"/>
              </a:spcAft>
              <a:buNone/>
            </a:pPr>
            <a:endParaRPr lang="en" dirty="0"/>
          </a:p>
          <a:p>
            <a:pPr marL="0" lvl="0" indent="0" algn="ctr" rtl="0">
              <a:spcBef>
                <a:spcPts val="0"/>
              </a:spcBef>
              <a:spcAft>
                <a:spcPts val="0"/>
              </a:spcAft>
              <a:buNone/>
            </a:pPr>
            <a:r>
              <a:rPr lang="en" sz="1900" dirty="0"/>
              <a:t>Presentation for the safeND Uranium Mining Workshop</a:t>
            </a:r>
            <a:endParaRPr sz="1900" dirty="0"/>
          </a:p>
        </p:txBody>
      </p:sp>
      <p:pic>
        <p:nvPicPr>
          <p:cNvPr id="7" name="Video 6">
            <a:hlinkClick r:id="" action="ppaction://media"/>
            <a:extLst>
              <a:ext uri="{FF2B5EF4-FFF2-40B4-BE49-F238E27FC236}">
                <a16:creationId xmlns:a16="http://schemas.microsoft.com/office/drawing/2014/main" id="{32D0D2E5-1651-5EBA-8F58-662896847C04}"/>
              </a:ext>
            </a:extLst>
          </p:cNvPr>
          <p:cNvPicPr>
            <a:picLocks noChangeAspect="1"/>
          </p:cNvPicPr>
          <p:nvPr>
            <a:videoFile r:link="rId2"/>
            <p:extLst>
              <p:ext uri="{DAA4B4D4-6D71-4841-9C94-3DE7FCFB9230}">
                <p14:media xmlns:p14="http://schemas.microsoft.com/office/powerpoint/2010/main" r:embed="rId1"/>
              </p:ext>
              <p:ext uri="{42D2F446-02D8-4167-A562-619A0277C38B}">
                <p15:isNarration xmlns:p15="http://schemas.microsoft.com/office/powerpoint/2012/main" val="1"/>
              </p:ext>
            </p:extLst>
          </p:nvPr>
        </p:nvPicPr>
        <p:blipFill>
          <a:blip r:embed="rId5"/>
          <a:srcRect l="21875" r="21875"/>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32710"/>
    </mc:Choice>
    <mc:Fallback xmlns="">
      <p:transition spd="slow" advTm="327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2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Report findings:</a:t>
            </a:r>
            <a:endParaRPr/>
          </a:p>
        </p:txBody>
      </p:sp>
      <p:sp>
        <p:nvSpPr>
          <p:cNvPr id="111" name="Google Shape;111;p2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p.124  “in the city of Krasnokamensk is registered a negative tendency of an increase in the cases of newly discovered neoplasm of digestive organs by 1.9 % of respiratory systems by 9.0 %, and lymphatic and blood creating systems by 30.9 %.”</a:t>
            </a:r>
            <a:endParaRPr/>
          </a:p>
          <a:p>
            <a:pPr marL="0" lvl="0" indent="0" algn="l" rtl="0">
              <a:spcBef>
                <a:spcPts val="1200"/>
              </a:spcBef>
              <a:spcAft>
                <a:spcPts val="0"/>
              </a:spcAft>
              <a:buNone/>
            </a:pPr>
            <a:endParaRPr/>
          </a:p>
          <a:p>
            <a:pPr marL="0" lvl="0" indent="0" algn="l" rtl="0">
              <a:spcBef>
                <a:spcPts val="1200"/>
              </a:spcBef>
              <a:spcAft>
                <a:spcPts val="1200"/>
              </a:spcAft>
              <a:buNone/>
            </a:pPr>
            <a:endParaRPr/>
          </a:p>
        </p:txBody>
      </p:sp>
      <p:pic>
        <p:nvPicPr>
          <p:cNvPr id="5" name="Audio 4">
            <a:hlinkClick r:id="" action="ppaction://media"/>
            <a:extLst>
              <a:ext uri="{FF2B5EF4-FFF2-40B4-BE49-F238E27FC236}">
                <a16:creationId xmlns:a16="http://schemas.microsoft.com/office/drawing/2014/main" id="{F2A2FE9F-446A-5BE6-60F3-241AD4D62171}"/>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29161"/>
    </mc:Choice>
    <mc:Fallback xmlns="">
      <p:transition spd="slow" advTm="291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2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Report findings:</a:t>
            </a:r>
            <a:endParaRPr/>
          </a:p>
        </p:txBody>
      </p:sp>
      <p:sp>
        <p:nvSpPr>
          <p:cNvPr id="117" name="Google Shape;117;p2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p.137 “In the city of Krasnokamensk is noted an increase of cancer rates, especially of the blood system”</a:t>
            </a:r>
            <a:endParaRPr/>
          </a:p>
          <a:p>
            <a:pPr marL="0" lvl="0" indent="0" algn="l" rtl="0">
              <a:spcBef>
                <a:spcPts val="1200"/>
              </a:spcBef>
              <a:spcAft>
                <a:spcPts val="0"/>
              </a:spcAft>
              <a:buNone/>
            </a:pPr>
            <a:endParaRPr/>
          </a:p>
          <a:p>
            <a:pPr marL="0" lvl="0" indent="0" algn="l" rtl="0">
              <a:spcBef>
                <a:spcPts val="1200"/>
              </a:spcBef>
              <a:spcAft>
                <a:spcPts val="0"/>
              </a:spcAft>
              <a:buNone/>
            </a:pPr>
            <a:endParaRPr/>
          </a:p>
          <a:p>
            <a:pPr marL="0" lvl="0" indent="0" algn="l" rtl="0">
              <a:spcBef>
                <a:spcPts val="1200"/>
              </a:spcBef>
              <a:spcAft>
                <a:spcPts val="1200"/>
              </a:spcAft>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2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Report conclusions:</a:t>
            </a:r>
            <a:endParaRPr/>
          </a:p>
        </p:txBody>
      </p:sp>
      <p:sp>
        <p:nvSpPr>
          <p:cNvPr id="123" name="Google Shape;123;p2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fontScale="85000" lnSpcReduction="10000"/>
          </a:bodyPr>
          <a:lstStyle/>
          <a:p>
            <a:pPr marL="0" lvl="0" indent="0" algn="l" rtl="0">
              <a:spcBef>
                <a:spcPts val="0"/>
              </a:spcBef>
              <a:spcAft>
                <a:spcPts val="0"/>
              </a:spcAft>
              <a:buNone/>
            </a:pPr>
            <a:r>
              <a:rPr lang="en"/>
              <a:t>pp 232-240</a:t>
            </a:r>
            <a:endParaRPr/>
          </a:p>
          <a:p>
            <a:pPr marL="0" lvl="0" indent="0" algn="l" rtl="0">
              <a:spcBef>
                <a:spcPts val="1200"/>
              </a:spcBef>
              <a:spcAft>
                <a:spcPts val="0"/>
              </a:spcAft>
              <a:buNone/>
            </a:pPr>
            <a:r>
              <a:rPr lang="en"/>
              <a:t>“Thus, as follows from the data received as a result of the study, the environmental-hygienic situation which has formed on the studied territories of the cities of Baley and Krasnokamensk can be considered critical....</a:t>
            </a:r>
            <a:endParaRPr/>
          </a:p>
          <a:p>
            <a:pPr marL="0" lvl="0" indent="0" algn="l" rtl="0">
              <a:spcBef>
                <a:spcPts val="1200"/>
              </a:spcBef>
              <a:spcAft>
                <a:spcPts val="0"/>
              </a:spcAft>
              <a:buNone/>
            </a:pPr>
            <a:r>
              <a:rPr lang="en"/>
              <a:t>In the living quarters of the city of Krasnokamensk -- village of Oktyabrskiy, as a result of uranium and molybdenum ore mining and processing activities of the Priargunskiy Mining Chemical Combine… there has appeared an extremely unfavourable radiation situation, connected to technogenic uranium contamination (maximal values are 380 time greater than background, while in the drinking water of kindergartens and other communal water sources preliminary measurements showed values which exceed it by 1000 times) and a high degree of radon and its daughter products in living and office spaces in concentrations comparable to the maximal permitted levels…”</a:t>
            </a:r>
            <a:endParaRPr/>
          </a:p>
          <a:p>
            <a:pPr marL="0" lvl="0" indent="0" algn="l" rtl="0">
              <a:spcBef>
                <a:spcPts val="1200"/>
              </a:spcBef>
              <a:spcAft>
                <a:spcPts val="1200"/>
              </a:spcAft>
              <a:buNone/>
            </a:pPr>
            <a:endParaRPr/>
          </a:p>
        </p:txBody>
      </p:sp>
      <p:pic>
        <p:nvPicPr>
          <p:cNvPr id="4" name="Audio 3">
            <a:hlinkClick r:id="" action="ppaction://media"/>
            <a:extLst>
              <a:ext uri="{FF2B5EF4-FFF2-40B4-BE49-F238E27FC236}">
                <a16:creationId xmlns:a16="http://schemas.microsoft.com/office/drawing/2014/main" id="{853F2935-C76B-AC8C-8D8E-9556FB22F2E4}"/>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44928"/>
    </mc:Choice>
    <mc:Fallback xmlns="">
      <p:transition spd="slow" advTm="449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2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Report conclusions:</a:t>
            </a:r>
            <a:endParaRPr/>
          </a:p>
        </p:txBody>
      </p:sp>
      <p:sp>
        <p:nvSpPr>
          <p:cNvPr id="129" name="Google Shape;129;p2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CONT:</a:t>
            </a:r>
            <a:endParaRPr/>
          </a:p>
          <a:p>
            <a:pPr marL="0" lvl="0" indent="0" algn="l" rtl="0">
              <a:spcBef>
                <a:spcPts val="1200"/>
              </a:spcBef>
              <a:spcAft>
                <a:spcPts val="0"/>
              </a:spcAft>
              <a:buClr>
                <a:schemeClr val="dk1"/>
              </a:buClr>
              <a:buSzPts val="1100"/>
              <a:buFont typeface="Arial"/>
              <a:buNone/>
            </a:pPr>
            <a:r>
              <a:rPr lang="en"/>
              <a:t>“The materials received are sufficient for making administrative decisions for stopping communal construction, on the territory of the village, and including the inhabitants of this zone into the list of people with the right of compensation analogous to Chernobyl zone, as well as early pensions.”</a:t>
            </a:r>
            <a:endParaRPr/>
          </a:p>
          <a:p>
            <a:pPr marL="0" lvl="0" indent="0" algn="l" rtl="0">
              <a:spcBef>
                <a:spcPts val="1200"/>
              </a:spcBef>
              <a:spcAft>
                <a:spcPts val="1200"/>
              </a:spcAft>
              <a:buNone/>
            </a:pPr>
            <a:endParaRPr/>
          </a:p>
        </p:txBody>
      </p:sp>
      <p:pic>
        <p:nvPicPr>
          <p:cNvPr id="4" name="Audio 3">
            <a:hlinkClick r:id="" action="ppaction://media"/>
            <a:extLst>
              <a:ext uri="{FF2B5EF4-FFF2-40B4-BE49-F238E27FC236}">
                <a16:creationId xmlns:a16="http://schemas.microsoft.com/office/drawing/2014/main" id="{3210DC68-225B-C097-211B-C2258D4EA05A}"/>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32908"/>
    </mc:Choice>
    <mc:Fallback xmlns="">
      <p:transition spd="slow" advTm="329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2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Open pit uranium mine:</a:t>
            </a:r>
            <a:endParaRPr/>
          </a:p>
        </p:txBody>
      </p:sp>
      <p:sp>
        <p:nvSpPr>
          <p:cNvPr id="135" name="Google Shape;135;p2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–Uranium ore dust clouds</a:t>
            </a:r>
            <a:endParaRPr/>
          </a:p>
          <a:p>
            <a:pPr marL="0" lvl="0" indent="0" algn="l" rtl="0">
              <a:spcBef>
                <a:spcPts val="1200"/>
              </a:spcBef>
              <a:spcAft>
                <a:spcPts val="0"/>
              </a:spcAft>
              <a:buNone/>
            </a:pPr>
            <a:r>
              <a:rPr lang="en"/>
              <a:t>–Transport by open truck</a:t>
            </a:r>
            <a:endParaRPr/>
          </a:p>
          <a:p>
            <a:pPr marL="0" lvl="0" indent="0" algn="l" rtl="0">
              <a:lnSpc>
                <a:spcPct val="100000"/>
              </a:lnSpc>
              <a:spcBef>
                <a:spcPts val="1200"/>
              </a:spcBef>
              <a:spcAft>
                <a:spcPts val="0"/>
              </a:spcAft>
              <a:buNone/>
            </a:pPr>
            <a:r>
              <a:rPr lang="en"/>
              <a:t>–insufficient PPM for</a:t>
            </a:r>
            <a:endParaRPr/>
          </a:p>
          <a:p>
            <a:pPr marL="0" lvl="0" indent="0" algn="l" rtl="0">
              <a:lnSpc>
                <a:spcPct val="100000"/>
              </a:lnSpc>
              <a:spcBef>
                <a:spcPts val="0"/>
              </a:spcBef>
              <a:spcAft>
                <a:spcPts val="0"/>
              </a:spcAft>
              <a:buNone/>
            </a:pPr>
            <a:r>
              <a:rPr lang="en"/>
              <a:t>workers</a:t>
            </a:r>
            <a:endParaRPr/>
          </a:p>
        </p:txBody>
      </p:sp>
      <p:pic>
        <p:nvPicPr>
          <p:cNvPr id="136" name="Google Shape;136;p26"/>
          <p:cNvPicPr preferRelativeResize="0"/>
          <p:nvPr/>
        </p:nvPicPr>
        <p:blipFill>
          <a:blip r:embed="rId5">
            <a:alphaModFix/>
          </a:blip>
          <a:stretch>
            <a:fillRect/>
          </a:stretch>
        </p:blipFill>
        <p:spPr>
          <a:xfrm>
            <a:off x="0" y="2892450"/>
            <a:ext cx="3106202" cy="2041498"/>
          </a:xfrm>
          <a:prstGeom prst="rect">
            <a:avLst/>
          </a:prstGeom>
          <a:noFill/>
          <a:ln>
            <a:noFill/>
          </a:ln>
        </p:spPr>
      </p:pic>
      <p:pic>
        <p:nvPicPr>
          <p:cNvPr id="137" name="Google Shape;137;p26"/>
          <p:cNvPicPr preferRelativeResize="0"/>
          <p:nvPr/>
        </p:nvPicPr>
        <p:blipFill>
          <a:blip r:embed="rId6">
            <a:alphaModFix/>
          </a:blip>
          <a:stretch>
            <a:fillRect/>
          </a:stretch>
        </p:blipFill>
        <p:spPr>
          <a:xfrm>
            <a:off x="3185059" y="1104375"/>
            <a:ext cx="5494265" cy="3416399"/>
          </a:xfrm>
          <a:prstGeom prst="rect">
            <a:avLst/>
          </a:prstGeom>
          <a:noFill/>
          <a:ln>
            <a:noFill/>
          </a:ln>
        </p:spPr>
      </p:pic>
      <p:pic>
        <p:nvPicPr>
          <p:cNvPr id="4" name="Audio 3">
            <a:hlinkClick r:id="" action="ppaction://media"/>
            <a:extLst>
              <a:ext uri="{FF2B5EF4-FFF2-40B4-BE49-F238E27FC236}">
                <a16:creationId xmlns:a16="http://schemas.microsoft.com/office/drawing/2014/main" id="{0051CB6D-0C3D-638F-A741-684071D7E2A2}"/>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115899"/>
    </mc:Choice>
    <mc:Fallback xmlns="">
      <p:transition spd="slow" advTm="1158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Underground mine</a:t>
            </a:r>
            <a:endParaRPr/>
          </a:p>
        </p:txBody>
      </p:sp>
      <p:sp>
        <p:nvSpPr>
          <p:cNvPr id="143" name="Google Shape;143;p2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–Uranium dust and radon</a:t>
            </a:r>
            <a:endParaRPr/>
          </a:p>
          <a:p>
            <a:pPr marL="0" lvl="0" indent="0" algn="l" rtl="0">
              <a:spcBef>
                <a:spcPts val="1200"/>
              </a:spcBef>
              <a:spcAft>
                <a:spcPts val="0"/>
              </a:spcAft>
              <a:buNone/>
            </a:pPr>
            <a:r>
              <a:rPr lang="en"/>
              <a:t>–Contaminated water and air</a:t>
            </a:r>
            <a:endParaRPr/>
          </a:p>
          <a:p>
            <a:pPr marL="0" lvl="0" indent="0" algn="l" rtl="0">
              <a:spcBef>
                <a:spcPts val="0"/>
              </a:spcBef>
              <a:spcAft>
                <a:spcPts val="0"/>
              </a:spcAft>
              <a:buNone/>
            </a:pPr>
            <a:r>
              <a:rPr lang="en"/>
              <a:t>pumped to the surface</a:t>
            </a:r>
            <a:endParaRPr/>
          </a:p>
          <a:p>
            <a:pPr marL="0" lvl="0" indent="0" algn="l" rtl="0">
              <a:lnSpc>
                <a:spcPct val="100000"/>
              </a:lnSpc>
              <a:spcBef>
                <a:spcPts val="1000"/>
              </a:spcBef>
              <a:spcAft>
                <a:spcPts val="1000"/>
              </a:spcAft>
              <a:buClr>
                <a:schemeClr val="dk1"/>
              </a:buClr>
              <a:buSzPts val="1100"/>
              <a:buFont typeface="Arial"/>
              <a:buNone/>
            </a:pPr>
            <a:r>
              <a:rPr lang="en"/>
              <a:t>–insufficient PPM for workers</a:t>
            </a:r>
            <a:endParaRPr/>
          </a:p>
        </p:txBody>
      </p:sp>
      <p:pic>
        <p:nvPicPr>
          <p:cNvPr id="144" name="Google Shape;144;p27"/>
          <p:cNvPicPr preferRelativeResize="0"/>
          <p:nvPr/>
        </p:nvPicPr>
        <p:blipFill>
          <a:blip r:embed="rId5">
            <a:alphaModFix/>
          </a:blip>
          <a:stretch>
            <a:fillRect/>
          </a:stretch>
        </p:blipFill>
        <p:spPr>
          <a:xfrm>
            <a:off x="3606500" y="116850"/>
            <a:ext cx="5537501" cy="3685825"/>
          </a:xfrm>
          <a:prstGeom prst="rect">
            <a:avLst/>
          </a:prstGeom>
          <a:noFill/>
          <a:ln>
            <a:noFill/>
          </a:ln>
        </p:spPr>
      </p:pic>
      <p:pic>
        <p:nvPicPr>
          <p:cNvPr id="145" name="Google Shape;145;p27"/>
          <p:cNvPicPr preferRelativeResize="0"/>
          <p:nvPr/>
        </p:nvPicPr>
        <p:blipFill>
          <a:blip r:embed="rId6">
            <a:alphaModFix/>
          </a:blip>
          <a:stretch>
            <a:fillRect/>
          </a:stretch>
        </p:blipFill>
        <p:spPr>
          <a:xfrm>
            <a:off x="239475" y="2826400"/>
            <a:ext cx="3291325" cy="2317099"/>
          </a:xfrm>
          <a:prstGeom prst="rect">
            <a:avLst/>
          </a:prstGeom>
          <a:noFill/>
          <a:ln>
            <a:noFill/>
          </a:ln>
        </p:spPr>
      </p:pic>
      <p:pic>
        <p:nvPicPr>
          <p:cNvPr id="5" name="Audio 4">
            <a:hlinkClick r:id="" action="ppaction://media"/>
            <a:extLst>
              <a:ext uri="{FF2B5EF4-FFF2-40B4-BE49-F238E27FC236}">
                <a16:creationId xmlns:a16="http://schemas.microsoft.com/office/drawing/2014/main" id="{2A1AE8C3-CB3B-AFC3-D3A5-DE4903916AFC}"/>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148528"/>
    </mc:Choice>
    <mc:Fallback xmlns="">
      <p:transition spd="slow" advTm="1485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Ore storage yard</a:t>
            </a:r>
            <a:endParaRPr/>
          </a:p>
        </p:txBody>
      </p:sp>
      <p:sp>
        <p:nvSpPr>
          <p:cNvPr id="151" name="Google Shape;151;p28"/>
          <p:cNvSpPr txBox="1">
            <a:spLocks noGrp="1"/>
          </p:cNvSpPr>
          <p:nvPr>
            <p:ph type="body" idx="1"/>
          </p:nvPr>
        </p:nvSpPr>
        <p:spPr>
          <a:xfrm>
            <a:off x="311700" y="1017725"/>
            <a:ext cx="8520600" cy="4070400"/>
          </a:xfrm>
          <a:prstGeom prst="rect">
            <a:avLst/>
          </a:prstGeom>
        </p:spPr>
        <p:txBody>
          <a:bodyPr spcFirstLastPara="1" wrap="square" lIns="91425" tIns="91425" rIns="91425" bIns="91425" anchor="t" anchorCtr="0">
            <a:normAutofit fontScale="70000" lnSpcReduction="20000"/>
          </a:bodyPr>
          <a:lstStyle/>
          <a:p>
            <a:pPr marL="0" lvl="0" indent="0" algn="l" rtl="0">
              <a:spcBef>
                <a:spcPts val="0"/>
              </a:spcBef>
              <a:spcAft>
                <a:spcPts val="0"/>
              </a:spcAft>
              <a:buNone/>
            </a:pPr>
            <a:r>
              <a:rPr lang="en" sz="2786"/>
              <a:t>-Open area, ca 200 by 100 m </a:t>
            </a:r>
            <a:endParaRPr sz="2786"/>
          </a:p>
          <a:p>
            <a:pPr marL="0" lvl="0" indent="0" algn="l" rtl="0">
              <a:spcBef>
                <a:spcPts val="1200"/>
              </a:spcBef>
              <a:spcAft>
                <a:spcPts val="0"/>
              </a:spcAft>
              <a:buNone/>
            </a:pPr>
            <a:r>
              <a:rPr lang="en" sz="2786"/>
              <a:t>-Numerous uncovered  piles of </a:t>
            </a:r>
            <a:endParaRPr sz="2786"/>
          </a:p>
          <a:p>
            <a:pPr marL="0" lvl="0" indent="0" algn="l" rtl="0">
              <a:spcBef>
                <a:spcPts val="0"/>
              </a:spcBef>
              <a:spcAft>
                <a:spcPts val="0"/>
              </a:spcAft>
              <a:buClr>
                <a:schemeClr val="dk1"/>
              </a:buClr>
              <a:buSzPct val="39476"/>
              <a:buFont typeface="Arial"/>
              <a:buNone/>
            </a:pPr>
            <a:r>
              <a:rPr lang="en" sz="2786"/>
              <a:t>uranium ore up to 5m height</a:t>
            </a:r>
            <a:endParaRPr sz="2786"/>
          </a:p>
          <a:p>
            <a:pPr marL="0" lvl="0" indent="0" algn="l" rtl="0">
              <a:spcBef>
                <a:spcPts val="1000"/>
              </a:spcBef>
              <a:spcAft>
                <a:spcPts val="0"/>
              </a:spcAft>
              <a:buNone/>
            </a:pPr>
            <a:r>
              <a:rPr lang="en" sz="2786"/>
              <a:t>-Constantly dusty due to </a:t>
            </a:r>
            <a:endParaRPr sz="2786"/>
          </a:p>
          <a:p>
            <a:pPr marL="0" lvl="0" indent="0" algn="l" rtl="0">
              <a:spcBef>
                <a:spcPts val="0"/>
              </a:spcBef>
              <a:spcAft>
                <a:spcPts val="0"/>
              </a:spcAft>
              <a:buClr>
                <a:schemeClr val="dk1"/>
              </a:buClr>
              <a:buSzPct val="39476"/>
              <a:buFont typeface="Arial"/>
              <a:buNone/>
            </a:pPr>
            <a:r>
              <a:rPr lang="en" sz="2786"/>
              <a:t>loading and offloading trucks,</a:t>
            </a:r>
            <a:endParaRPr sz="2786"/>
          </a:p>
          <a:p>
            <a:pPr marL="0" lvl="0" indent="0" algn="l" rtl="0">
              <a:spcBef>
                <a:spcPts val="1200"/>
              </a:spcBef>
              <a:spcAft>
                <a:spcPts val="0"/>
              </a:spcAft>
              <a:buNone/>
            </a:pPr>
            <a:r>
              <a:rPr lang="en" sz="2786"/>
              <a:t>-Situated on an exposed hill top</a:t>
            </a:r>
            <a:endParaRPr sz="2786"/>
          </a:p>
          <a:p>
            <a:pPr marL="0" lvl="0" indent="0" algn="l" rtl="0">
              <a:spcBef>
                <a:spcPts val="0"/>
              </a:spcBef>
              <a:spcAft>
                <a:spcPts val="0"/>
              </a:spcAft>
              <a:buNone/>
            </a:pPr>
            <a:r>
              <a:rPr lang="en" sz="2786"/>
              <a:t>buffeted by winds.</a:t>
            </a:r>
            <a:endParaRPr sz="2786"/>
          </a:p>
          <a:p>
            <a:pPr marL="0" lvl="0" indent="0" algn="l" rtl="0">
              <a:spcBef>
                <a:spcPts val="0"/>
              </a:spcBef>
              <a:spcAft>
                <a:spcPts val="0"/>
              </a:spcAft>
              <a:buNone/>
            </a:pPr>
            <a:endParaRPr sz="2786"/>
          </a:p>
          <a:p>
            <a:pPr marL="0" lvl="0" indent="0" algn="l" rtl="0">
              <a:spcBef>
                <a:spcPts val="0"/>
              </a:spcBef>
              <a:spcAft>
                <a:spcPts val="0"/>
              </a:spcAft>
              <a:buNone/>
            </a:pPr>
            <a:r>
              <a:rPr lang="en" sz="2786"/>
              <a:t>-Source of stolen construction material</a:t>
            </a:r>
            <a:endParaRPr sz="2786"/>
          </a:p>
          <a:p>
            <a:pPr marL="0" lvl="0" indent="0" algn="l" rtl="0">
              <a:spcBef>
                <a:spcPts val="0"/>
              </a:spcBef>
              <a:spcAft>
                <a:spcPts val="0"/>
              </a:spcAft>
              <a:buNone/>
            </a:pPr>
            <a:endParaRPr sz="2786"/>
          </a:p>
          <a:p>
            <a:pPr marL="0" lvl="0" indent="0" algn="l" rtl="0">
              <a:spcBef>
                <a:spcPts val="0"/>
              </a:spcBef>
              <a:spcAft>
                <a:spcPts val="0"/>
              </a:spcAft>
              <a:buNone/>
            </a:pPr>
            <a:r>
              <a:rPr lang="en" sz="2786"/>
              <a:t>-As a result, the dust is spread out to a large area.settling  on roads, fields, pastures and village streets. Spread further by trucks.</a:t>
            </a:r>
            <a:endParaRPr sz="2786"/>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1200"/>
              </a:spcAft>
              <a:buNone/>
            </a:pPr>
            <a:endParaRPr/>
          </a:p>
        </p:txBody>
      </p:sp>
      <p:pic>
        <p:nvPicPr>
          <p:cNvPr id="152" name="Google Shape;152;p28"/>
          <p:cNvPicPr preferRelativeResize="0"/>
          <p:nvPr/>
        </p:nvPicPr>
        <p:blipFill>
          <a:blip r:embed="rId5">
            <a:alphaModFix/>
          </a:blip>
          <a:stretch>
            <a:fillRect/>
          </a:stretch>
        </p:blipFill>
        <p:spPr>
          <a:xfrm>
            <a:off x="3319150" y="-60775"/>
            <a:ext cx="5513151" cy="3530250"/>
          </a:xfrm>
          <a:prstGeom prst="rect">
            <a:avLst/>
          </a:prstGeom>
          <a:noFill/>
          <a:ln>
            <a:noFill/>
          </a:ln>
        </p:spPr>
      </p:pic>
      <p:pic>
        <p:nvPicPr>
          <p:cNvPr id="5" name="Audio 4">
            <a:hlinkClick r:id="" action="ppaction://media"/>
            <a:extLst>
              <a:ext uri="{FF2B5EF4-FFF2-40B4-BE49-F238E27FC236}">
                <a16:creationId xmlns:a16="http://schemas.microsoft.com/office/drawing/2014/main" id="{64F3E557-0DE7-D6FA-EA1F-C2D185300875}"/>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90168"/>
    </mc:Choice>
    <mc:Fallback xmlns="">
      <p:transition spd="slow" advTm="901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Chemical processing plant</a:t>
            </a:r>
            <a:endParaRPr/>
          </a:p>
        </p:txBody>
      </p:sp>
      <p:sp>
        <p:nvSpPr>
          <p:cNvPr id="158" name="Google Shape;158;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-Large volumes of liquid waste</a:t>
            </a:r>
            <a:endParaRPr/>
          </a:p>
          <a:p>
            <a:pPr marL="0" lvl="0" indent="0" algn="l" rtl="0">
              <a:spcBef>
                <a:spcPts val="1200"/>
              </a:spcBef>
              <a:spcAft>
                <a:spcPts val="0"/>
              </a:spcAft>
              <a:buNone/>
            </a:pPr>
            <a:r>
              <a:rPr lang="en"/>
              <a:t>-Pure uranium dust contamination</a:t>
            </a:r>
            <a:endParaRPr/>
          </a:p>
          <a:p>
            <a:pPr marL="0" lvl="0" indent="0" algn="l" rtl="0">
              <a:spcBef>
                <a:spcPts val="1200"/>
              </a:spcBef>
              <a:spcAft>
                <a:spcPts val="1200"/>
              </a:spcAft>
              <a:buNone/>
            </a:pPr>
            <a:r>
              <a:rPr lang="en"/>
              <a:t>-Insufficient PPM</a:t>
            </a:r>
            <a:endParaRPr/>
          </a:p>
        </p:txBody>
      </p:sp>
      <p:pic>
        <p:nvPicPr>
          <p:cNvPr id="159" name="Google Shape;159;p29"/>
          <p:cNvPicPr preferRelativeResize="0"/>
          <p:nvPr/>
        </p:nvPicPr>
        <p:blipFill>
          <a:blip r:embed="rId5">
            <a:alphaModFix/>
          </a:blip>
          <a:stretch>
            <a:fillRect/>
          </a:stretch>
        </p:blipFill>
        <p:spPr>
          <a:xfrm>
            <a:off x="3895225" y="1017725"/>
            <a:ext cx="5394551" cy="3703924"/>
          </a:xfrm>
          <a:prstGeom prst="rect">
            <a:avLst/>
          </a:prstGeom>
          <a:noFill/>
          <a:ln>
            <a:noFill/>
          </a:ln>
        </p:spPr>
      </p:pic>
      <p:pic>
        <p:nvPicPr>
          <p:cNvPr id="160" name="Google Shape;160;p29"/>
          <p:cNvPicPr preferRelativeResize="0"/>
          <p:nvPr/>
        </p:nvPicPr>
        <p:blipFill>
          <a:blip r:embed="rId6">
            <a:alphaModFix/>
          </a:blip>
          <a:stretch>
            <a:fillRect/>
          </a:stretch>
        </p:blipFill>
        <p:spPr>
          <a:xfrm>
            <a:off x="0" y="2571750"/>
            <a:ext cx="3757082" cy="2571749"/>
          </a:xfrm>
          <a:prstGeom prst="rect">
            <a:avLst/>
          </a:prstGeom>
          <a:noFill/>
          <a:ln>
            <a:noFill/>
          </a:ln>
        </p:spPr>
      </p:pic>
      <p:pic>
        <p:nvPicPr>
          <p:cNvPr id="4" name="Audio 3">
            <a:hlinkClick r:id="" action="ppaction://media"/>
            <a:extLst>
              <a:ext uri="{FF2B5EF4-FFF2-40B4-BE49-F238E27FC236}">
                <a16:creationId xmlns:a16="http://schemas.microsoft.com/office/drawing/2014/main" id="{B833B225-9589-C85F-D87E-8BE85BC4E0EA}"/>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105497"/>
    </mc:Choice>
    <mc:Fallback xmlns="">
      <p:transition spd="slow" advTm="1054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Tailing ponds</a:t>
            </a:r>
            <a:endParaRPr/>
          </a:p>
        </p:txBody>
      </p:sp>
      <p:sp>
        <p:nvSpPr>
          <p:cNvPr id="166" name="Google Shape;166;p3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-3 ponds up to 10 sq km</a:t>
            </a:r>
            <a:endParaRPr/>
          </a:p>
          <a:p>
            <a:pPr marL="0" lvl="0" indent="0" algn="l" rtl="0">
              <a:spcBef>
                <a:spcPts val="1200"/>
              </a:spcBef>
              <a:spcAft>
                <a:spcPts val="0"/>
              </a:spcAft>
              <a:buNone/>
            </a:pPr>
            <a:r>
              <a:rPr lang="en"/>
              <a:t>-Primarily uranium in H2SO4</a:t>
            </a:r>
            <a:endParaRPr/>
          </a:p>
          <a:p>
            <a:pPr marL="0" lvl="0" indent="0" algn="l" rtl="0">
              <a:spcBef>
                <a:spcPts val="1200"/>
              </a:spcBef>
              <a:spcAft>
                <a:spcPts val="0"/>
              </a:spcAft>
              <a:buNone/>
            </a:pPr>
            <a:r>
              <a:rPr lang="en"/>
              <a:t>-Layered by plastic and clay</a:t>
            </a:r>
            <a:endParaRPr/>
          </a:p>
          <a:p>
            <a:pPr marL="0" lvl="0" indent="0" algn="l" rtl="0">
              <a:spcBef>
                <a:spcPts val="1200"/>
              </a:spcBef>
              <a:spcAft>
                <a:spcPts val="0"/>
              </a:spcAft>
              <a:buNone/>
            </a:pPr>
            <a:r>
              <a:rPr lang="en"/>
              <a:t>-Layers rupture,</a:t>
            </a:r>
            <a:endParaRPr/>
          </a:p>
          <a:p>
            <a:pPr marL="0" lvl="0" indent="0" algn="l" rtl="0">
              <a:spcBef>
                <a:spcPts val="0"/>
              </a:spcBef>
              <a:spcAft>
                <a:spcPts val="0"/>
              </a:spcAft>
              <a:buNone/>
            </a:pPr>
            <a:r>
              <a:rPr lang="en"/>
              <a:t> contaminating ground water</a:t>
            </a:r>
            <a:endParaRPr/>
          </a:p>
          <a:p>
            <a:pPr marL="0" lvl="0" indent="0" algn="l" rtl="0">
              <a:spcBef>
                <a:spcPts val="1200"/>
              </a:spcBef>
              <a:spcAft>
                <a:spcPts val="0"/>
              </a:spcAft>
              <a:buNone/>
            </a:pPr>
            <a:r>
              <a:rPr lang="en"/>
              <a:t>-Numerous breaches in pipe</a:t>
            </a:r>
            <a:endParaRPr/>
          </a:p>
          <a:p>
            <a:pPr marL="0" lvl="0" indent="0" algn="l" rtl="0">
              <a:spcBef>
                <a:spcPts val="1200"/>
              </a:spcBef>
              <a:spcAft>
                <a:spcPts val="1200"/>
              </a:spcAft>
              <a:buNone/>
            </a:pPr>
            <a:endParaRPr/>
          </a:p>
        </p:txBody>
      </p:sp>
      <p:pic>
        <p:nvPicPr>
          <p:cNvPr id="167" name="Google Shape;167;p30"/>
          <p:cNvPicPr preferRelativeResize="0"/>
          <p:nvPr/>
        </p:nvPicPr>
        <p:blipFill>
          <a:blip r:embed="rId5">
            <a:alphaModFix/>
          </a:blip>
          <a:stretch>
            <a:fillRect/>
          </a:stretch>
        </p:blipFill>
        <p:spPr>
          <a:xfrm>
            <a:off x="3387875" y="0"/>
            <a:ext cx="5756123" cy="3948451"/>
          </a:xfrm>
          <a:prstGeom prst="rect">
            <a:avLst/>
          </a:prstGeom>
          <a:noFill/>
          <a:ln>
            <a:noFill/>
          </a:ln>
        </p:spPr>
      </p:pic>
      <p:pic>
        <p:nvPicPr>
          <p:cNvPr id="4" name="Audio 3">
            <a:hlinkClick r:id="" action="ppaction://media"/>
            <a:extLst>
              <a:ext uri="{FF2B5EF4-FFF2-40B4-BE49-F238E27FC236}">
                <a16:creationId xmlns:a16="http://schemas.microsoft.com/office/drawing/2014/main" id="{9DEBE760-2D52-F754-685F-C3FC26293F77}"/>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95694"/>
    </mc:Choice>
    <mc:Fallback xmlns="">
      <p:transition spd="slow" advTm="956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Low grade ore</a:t>
            </a:r>
            <a:endParaRPr/>
          </a:p>
        </p:txBody>
      </p:sp>
      <p:sp>
        <p:nvSpPr>
          <p:cNvPr id="173" name="Google Shape;173;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-Very large volumes</a:t>
            </a:r>
            <a:endParaRPr/>
          </a:p>
          <a:p>
            <a:pPr marL="0" lvl="0" indent="0" algn="l" rtl="0">
              <a:spcBef>
                <a:spcPts val="1200"/>
              </a:spcBef>
              <a:spcAft>
                <a:spcPts val="0"/>
              </a:spcAft>
              <a:buNone/>
            </a:pPr>
            <a:r>
              <a:rPr lang="en"/>
              <a:t>-Lying in the open</a:t>
            </a:r>
            <a:endParaRPr/>
          </a:p>
          <a:p>
            <a:pPr marL="0" lvl="0" indent="0" algn="l" rtl="0">
              <a:spcBef>
                <a:spcPts val="1200"/>
              </a:spcBef>
              <a:spcAft>
                <a:spcPts val="0"/>
              </a:spcAft>
              <a:buNone/>
            </a:pPr>
            <a:r>
              <a:rPr lang="en"/>
              <a:t>-Large dust spread area</a:t>
            </a:r>
            <a:endParaRPr/>
          </a:p>
          <a:p>
            <a:pPr marL="0" lvl="0" indent="0" algn="l" rtl="0">
              <a:spcBef>
                <a:spcPts val="1200"/>
              </a:spcBef>
              <a:spcAft>
                <a:spcPts val="0"/>
              </a:spcAft>
              <a:buNone/>
            </a:pPr>
            <a:r>
              <a:rPr lang="en"/>
              <a:t>-Mostly unmarked</a:t>
            </a:r>
            <a:endParaRPr/>
          </a:p>
          <a:p>
            <a:pPr marL="0" lvl="0" indent="0" algn="l" rtl="0">
              <a:spcBef>
                <a:spcPts val="1200"/>
              </a:spcBef>
              <a:spcAft>
                <a:spcPts val="1200"/>
              </a:spcAft>
              <a:buNone/>
            </a:pPr>
            <a:r>
              <a:rPr lang="en"/>
              <a:t>-Stolen for construction</a:t>
            </a:r>
            <a:endParaRPr/>
          </a:p>
        </p:txBody>
      </p:sp>
      <p:pic>
        <p:nvPicPr>
          <p:cNvPr id="174" name="Google Shape;174;p31"/>
          <p:cNvPicPr preferRelativeResize="0"/>
          <p:nvPr/>
        </p:nvPicPr>
        <p:blipFill>
          <a:blip r:embed="rId5">
            <a:alphaModFix/>
          </a:blip>
          <a:stretch>
            <a:fillRect/>
          </a:stretch>
        </p:blipFill>
        <p:spPr>
          <a:xfrm>
            <a:off x="2963675" y="41650"/>
            <a:ext cx="6136899" cy="4021326"/>
          </a:xfrm>
          <a:prstGeom prst="rect">
            <a:avLst/>
          </a:prstGeom>
          <a:noFill/>
          <a:ln>
            <a:noFill/>
          </a:ln>
        </p:spPr>
      </p:pic>
      <p:pic>
        <p:nvPicPr>
          <p:cNvPr id="4" name="Audio 3">
            <a:hlinkClick r:id="" action="ppaction://media"/>
            <a:extLst>
              <a:ext uri="{FF2B5EF4-FFF2-40B4-BE49-F238E27FC236}">
                <a16:creationId xmlns:a16="http://schemas.microsoft.com/office/drawing/2014/main" id="{E4FDDFFC-AA1B-FD8A-B369-6B12643D62D4}"/>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41193"/>
    </mc:Choice>
    <mc:Fallback xmlns="">
      <p:transition spd="slow" advTm="411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1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endParaRPr/>
          </a:p>
        </p:txBody>
      </p:sp>
      <p:sp>
        <p:nvSpPr>
          <p:cNvPr id="61" name="Google Shape;61;p1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1994 Greenpeace Sweden visited Krasnokamensk region (eastern Siberia) </a:t>
            </a:r>
            <a:endParaRPr/>
          </a:p>
          <a:p>
            <a:pPr marL="0" lvl="0" indent="0" algn="l" rtl="0">
              <a:spcBef>
                <a:spcPts val="1200"/>
              </a:spcBef>
              <a:spcAft>
                <a:spcPts val="0"/>
              </a:spcAft>
              <a:buNone/>
            </a:pPr>
            <a:r>
              <a:rPr lang="en"/>
              <a:t>Purpose - investigate and document reported environmental and health problems associated with uranium mining and refining at the Priargunskiy Uranium Works</a:t>
            </a:r>
            <a:endParaRPr/>
          </a:p>
          <a:p>
            <a:pPr marL="0" lvl="0" indent="0" algn="l" rtl="0">
              <a:spcBef>
                <a:spcPts val="1200"/>
              </a:spcBef>
              <a:spcAft>
                <a:spcPts val="1200"/>
              </a:spcAft>
              <a:buNone/>
            </a:pPr>
            <a:r>
              <a:rPr lang="en"/>
              <a:t>Part of a larger campaign to investigate environmental problems associated with the Swedish nuclear fuel cycle</a:t>
            </a:r>
            <a:endParaRPr/>
          </a:p>
        </p:txBody>
      </p:sp>
      <p:pic>
        <p:nvPicPr>
          <p:cNvPr id="8" name="Audio 7">
            <a:hlinkClick r:id="" action="ppaction://media"/>
            <a:extLst>
              <a:ext uri="{FF2B5EF4-FFF2-40B4-BE49-F238E27FC236}">
                <a16:creationId xmlns:a16="http://schemas.microsoft.com/office/drawing/2014/main" id="{6ED192B8-A309-6007-BF09-C51E04A11768}"/>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29383"/>
    </mc:Choice>
    <mc:Fallback xmlns="">
      <p:transition spd="slow" advTm="2938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Coal power station</a:t>
            </a:r>
            <a:endParaRPr/>
          </a:p>
        </p:txBody>
      </p:sp>
      <p:sp>
        <p:nvSpPr>
          <p:cNvPr id="180" name="Google Shape;180;p3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-500  MW station</a:t>
            </a:r>
            <a:endParaRPr/>
          </a:p>
          <a:p>
            <a:pPr marL="0" lvl="0" indent="0" algn="l" rtl="0">
              <a:spcBef>
                <a:spcPts val="1200"/>
              </a:spcBef>
              <a:spcAft>
                <a:spcPts val="0"/>
              </a:spcAft>
              <a:buNone/>
            </a:pPr>
            <a:r>
              <a:rPr lang="en"/>
              <a:t>-Relis on local coal</a:t>
            </a:r>
            <a:endParaRPr/>
          </a:p>
          <a:p>
            <a:pPr marL="0" lvl="0" indent="0" algn="l" rtl="0">
              <a:spcBef>
                <a:spcPts val="1200"/>
              </a:spcBef>
              <a:spcAft>
                <a:spcPts val="0"/>
              </a:spcAft>
              <a:buNone/>
            </a:pPr>
            <a:r>
              <a:rPr lang="en"/>
              <a:t>-Coal found to contain U2</a:t>
            </a:r>
            <a:endParaRPr/>
          </a:p>
          <a:p>
            <a:pPr marL="0" lvl="0" indent="0" algn="l" rtl="0">
              <a:spcBef>
                <a:spcPts val="1200"/>
              </a:spcBef>
              <a:spcAft>
                <a:spcPts val="0"/>
              </a:spcAft>
              <a:buNone/>
            </a:pPr>
            <a:r>
              <a:rPr lang="en"/>
              <a:t>-Scrubbers should remove it</a:t>
            </a:r>
            <a:endParaRPr/>
          </a:p>
          <a:p>
            <a:pPr marL="0" lvl="0" indent="0" algn="l" rtl="0">
              <a:spcBef>
                <a:spcPts val="1200"/>
              </a:spcBef>
              <a:spcAft>
                <a:spcPts val="0"/>
              </a:spcAft>
              <a:buNone/>
            </a:pPr>
            <a:r>
              <a:rPr lang="en"/>
              <a:t>-Scrubbers often not working</a:t>
            </a:r>
            <a:endParaRPr/>
          </a:p>
          <a:p>
            <a:pPr marL="0" lvl="0" indent="0" algn="l" rtl="0">
              <a:spcBef>
                <a:spcPts val="1200"/>
              </a:spcBef>
              <a:spcAft>
                <a:spcPts val="0"/>
              </a:spcAft>
              <a:buNone/>
            </a:pPr>
            <a:endParaRPr/>
          </a:p>
          <a:p>
            <a:pPr marL="0" lvl="0" indent="0" algn="l" rtl="0">
              <a:spcBef>
                <a:spcPts val="1200"/>
              </a:spcBef>
              <a:spcAft>
                <a:spcPts val="1200"/>
              </a:spcAft>
              <a:buNone/>
            </a:pPr>
            <a:endParaRPr/>
          </a:p>
        </p:txBody>
      </p:sp>
      <p:pic>
        <p:nvPicPr>
          <p:cNvPr id="181" name="Google Shape;181;p32"/>
          <p:cNvPicPr preferRelativeResize="0"/>
          <p:nvPr/>
        </p:nvPicPr>
        <p:blipFill>
          <a:blip r:embed="rId5">
            <a:alphaModFix/>
          </a:blip>
          <a:stretch>
            <a:fillRect/>
          </a:stretch>
        </p:blipFill>
        <p:spPr>
          <a:xfrm>
            <a:off x="3440497" y="445025"/>
            <a:ext cx="5462300" cy="3656901"/>
          </a:xfrm>
          <a:prstGeom prst="rect">
            <a:avLst/>
          </a:prstGeom>
          <a:noFill/>
          <a:ln>
            <a:noFill/>
          </a:ln>
        </p:spPr>
      </p:pic>
      <p:pic>
        <p:nvPicPr>
          <p:cNvPr id="5" name="Audio 4">
            <a:hlinkClick r:id="" action="ppaction://media"/>
            <a:extLst>
              <a:ext uri="{FF2B5EF4-FFF2-40B4-BE49-F238E27FC236}">
                <a16:creationId xmlns:a16="http://schemas.microsoft.com/office/drawing/2014/main" id="{6934BDD0-2F48-7DA0-0075-3733DF004367}"/>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40824"/>
    </mc:Choice>
    <mc:Fallback xmlns="">
      <p:transition spd="slow" advTm="408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Worker safety</a:t>
            </a:r>
            <a:endParaRPr/>
          </a:p>
        </p:txBody>
      </p:sp>
      <p:sp>
        <p:nvSpPr>
          <p:cNvPr id="187" name="Google Shape;187;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a:p>
        </p:txBody>
      </p:sp>
      <p:pic>
        <p:nvPicPr>
          <p:cNvPr id="188" name="Google Shape;188;p33"/>
          <p:cNvPicPr preferRelativeResize="0"/>
          <p:nvPr/>
        </p:nvPicPr>
        <p:blipFill>
          <a:blip r:embed="rId5">
            <a:alphaModFix/>
          </a:blip>
          <a:stretch>
            <a:fillRect/>
          </a:stretch>
        </p:blipFill>
        <p:spPr>
          <a:xfrm>
            <a:off x="255325" y="1017724"/>
            <a:ext cx="2669799" cy="1860075"/>
          </a:xfrm>
          <a:prstGeom prst="rect">
            <a:avLst/>
          </a:prstGeom>
          <a:noFill/>
          <a:ln>
            <a:noFill/>
          </a:ln>
        </p:spPr>
      </p:pic>
      <p:pic>
        <p:nvPicPr>
          <p:cNvPr id="189" name="Google Shape;189;p33"/>
          <p:cNvPicPr preferRelativeResize="0"/>
          <p:nvPr/>
        </p:nvPicPr>
        <p:blipFill>
          <a:blip r:embed="rId6">
            <a:alphaModFix/>
          </a:blip>
          <a:stretch>
            <a:fillRect/>
          </a:stretch>
        </p:blipFill>
        <p:spPr>
          <a:xfrm>
            <a:off x="4493025" y="2787750"/>
            <a:ext cx="3646000" cy="2194150"/>
          </a:xfrm>
          <a:prstGeom prst="rect">
            <a:avLst/>
          </a:prstGeom>
          <a:noFill/>
          <a:ln>
            <a:noFill/>
          </a:ln>
        </p:spPr>
      </p:pic>
      <p:pic>
        <p:nvPicPr>
          <p:cNvPr id="190" name="Google Shape;190;p33"/>
          <p:cNvPicPr preferRelativeResize="0"/>
          <p:nvPr/>
        </p:nvPicPr>
        <p:blipFill>
          <a:blip r:embed="rId7">
            <a:alphaModFix/>
          </a:blip>
          <a:stretch>
            <a:fillRect/>
          </a:stretch>
        </p:blipFill>
        <p:spPr>
          <a:xfrm>
            <a:off x="4493025" y="104125"/>
            <a:ext cx="3765973" cy="2574921"/>
          </a:xfrm>
          <a:prstGeom prst="rect">
            <a:avLst/>
          </a:prstGeom>
          <a:noFill/>
          <a:ln>
            <a:noFill/>
          </a:ln>
        </p:spPr>
      </p:pic>
      <p:pic>
        <p:nvPicPr>
          <p:cNvPr id="191" name="Google Shape;191;p33"/>
          <p:cNvPicPr preferRelativeResize="0"/>
          <p:nvPr/>
        </p:nvPicPr>
        <p:blipFill>
          <a:blip r:embed="rId8">
            <a:alphaModFix/>
          </a:blip>
          <a:stretch>
            <a:fillRect/>
          </a:stretch>
        </p:blipFill>
        <p:spPr>
          <a:xfrm>
            <a:off x="2041599" y="2877801"/>
            <a:ext cx="1503949" cy="2194148"/>
          </a:xfrm>
          <a:prstGeom prst="rect">
            <a:avLst/>
          </a:prstGeom>
          <a:noFill/>
          <a:ln>
            <a:noFill/>
          </a:ln>
        </p:spPr>
      </p:pic>
      <p:pic>
        <p:nvPicPr>
          <p:cNvPr id="4" name="Audio 3">
            <a:hlinkClick r:id="" action="ppaction://media"/>
            <a:extLst>
              <a:ext uri="{FF2B5EF4-FFF2-40B4-BE49-F238E27FC236}">
                <a16:creationId xmlns:a16="http://schemas.microsoft.com/office/drawing/2014/main" id="{9D425073-92FC-FB0A-FE76-9BBAA277CC01}"/>
              </a:ext>
            </a:extLst>
          </p:cNvPr>
          <p:cNvPicPr>
            <a:picLocks noChangeAspect="1"/>
          </p:cNvPicPr>
          <p:nvPr>
            <a:audioFile r:link="rId2"/>
            <p:extLst>
              <p:ext uri="{DAA4B4D4-6D71-4841-9C94-3DE7FCFB9230}">
                <p14:media xmlns:p14="http://schemas.microsoft.com/office/powerpoint/2010/main" r:embed="rId1"/>
              </p:ext>
            </p:extLst>
          </p:nvPr>
        </p:nvPicPr>
        <p:blipFill>
          <a:blip r:embed="rId9"/>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18317"/>
    </mc:Choice>
    <mc:Fallback xmlns="">
      <p:transition spd="slow" advTm="18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Worker safety</a:t>
            </a:r>
            <a:endParaRPr/>
          </a:p>
        </p:txBody>
      </p:sp>
      <p:sp>
        <p:nvSpPr>
          <p:cNvPr id="197" name="Google Shape;197;p3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The mine management is legally obliged to provide:</a:t>
            </a:r>
            <a:endParaRPr/>
          </a:p>
          <a:p>
            <a:pPr marL="0" lvl="0" indent="0" algn="l" rtl="0">
              <a:spcBef>
                <a:spcPts val="0"/>
              </a:spcBef>
              <a:spcAft>
                <a:spcPts val="0"/>
              </a:spcAft>
              <a:buNone/>
            </a:pPr>
            <a:endParaRPr/>
          </a:p>
          <a:p>
            <a:pPr marL="0" lvl="0" indent="0" algn="l" rtl="0">
              <a:spcBef>
                <a:spcPts val="0"/>
              </a:spcBef>
              <a:spcAft>
                <a:spcPts val="0"/>
              </a:spcAft>
              <a:buNone/>
            </a:pPr>
            <a:r>
              <a:rPr lang="en"/>
              <a:t>-Personal protection equipment (respirators, gloves, head cover) for each shift </a:t>
            </a:r>
            <a:endParaRPr/>
          </a:p>
          <a:p>
            <a:pPr marL="0" lvl="0" indent="0" algn="l" rtl="0">
              <a:spcBef>
                <a:spcPts val="0"/>
              </a:spcBef>
              <a:spcAft>
                <a:spcPts val="0"/>
              </a:spcAft>
              <a:buNone/>
            </a:pPr>
            <a:endParaRPr/>
          </a:p>
          <a:p>
            <a:pPr marL="0" lvl="0" indent="0" algn="l" rtl="0">
              <a:spcBef>
                <a:spcPts val="0"/>
              </a:spcBef>
              <a:spcAft>
                <a:spcPts val="0"/>
              </a:spcAft>
              <a:buNone/>
            </a:pPr>
            <a:r>
              <a:rPr lang="en"/>
              <a:t>-Pprotective clothing for each shift laundered by the Combine after each use;</a:t>
            </a:r>
            <a:endParaRPr/>
          </a:p>
          <a:p>
            <a:pPr marL="0" lvl="0" indent="0" algn="l" rtl="0">
              <a:spcBef>
                <a:spcPts val="0"/>
              </a:spcBef>
              <a:spcAft>
                <a:spcPts val="0"/>
              </a:spcAft>
              <a:buNone/>
            </a:pPr>
            <a:endParaRPr/>
          </a:p>
          <a:p>
            <a:pPr marL="0" lvl="0" indent="0" algn="l" rtl="0">
              <a:spcBef>
                <a:spcPts val="0"/>
              </a:spcBef>
              <a:spcAft>
                <a:spcPts val="0"/>
              </a:spcAft>
              <a:buNone/>
            </a:pPr>
            <a:r>
              <a:rPr lang="en"/>
              <a:t>-Constant water spraying of areas with a large volume of uranium dust (inside mines, open pits, at the ore storage yards, inside the mill complex);</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
              <a:t>-Constant ventilation of mines and open pits</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pic>
        <p:nvPicPr>
          <p:cNvPr id="4" name="Audio 3">
            <a:hlinkClick r:id="" action="ppaction://media"/>
            <a:extLst>
              <a:ext uri="{FF2B5EF4-FFF2-40B4-BE49-F238E27FC236}">
                <a16:creationId xmlns:a16="http://schemas.microsoft.com/office/drawing/2014/main" id="{FD5CDD5E-5979-D18D-893A-132BF4ABDB7C}"/>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68875"/>
    </mc:Choice>
    <mc:Fallback xmlns="">
      <p:transition spd="slow" advTm="6887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Worker safety</a:t>
            </a:r>
            <a:endParaRPr/>
          </a:p>
        </p:txBody>
      </p:sp>
      <p:sp>
        <p:nvSpPr>
          <p:cNvPr id="203" name="Google Shape;203;p35"/>
          <p:cNvSpPr txBox="1">
            <a:spLocks noGrp="1"/>
          </p:cNvSpPr>
          <p:nvPr>
            <p:ph type="body" idx="1"/>
          </p:nvPr>
        </p:nvSpPr>
        <p:spPr>
          <a:xfrm>
            <a:off x="311700" y="1152475"/>
            <a:ext cx="8520600" cy="39309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en" sz="2141"/>
              <a:t>-Protective gear is often not issued for extended periods due to shortages. </a:t>
            </a:r>
            <a:endParaRPr sz="2141"/>
          </a:p>
          <a:p>
            <a:pPr marL="0" lvl="0" indent="0" algn="l" rtl="0">
              <a:spcBef>
                <a:spcPts val="0"/>
              </a:spcBef>
              <a:spcAft>
                <a:spcPts val="0"/>
              </a:spcAft>
              <a:buNone/>
            </a:pPr>
            <a:endParaRPr sz="2141"/>
          </a:p>
          <a:p>
            <a:pPr marL="0" lvl="0" indent="0" algn="l" rtl="0">
              <a:spcBef>
                <a:spcPts val="0"/>
              </a:spcBef>
              <a:spcAft>
                <a:spcPts val="0"/>
              </a:spcAft>
              <a:buNone/>
            </a:pPr>
            <a:r>
              <a:rPr lang="en" sz="2141"/>
              <a:t>-A number of mine workers informed us that respirators were often not issued for months at a time, and that even when they were issued, their number was kept down to 1-2 per shift. </a:t>
            </a:r>
            <a:endParaRPr sz="2141"/>
          </a:p>
          <a:p>
            <a:pPr marL="0" lvl="0" indent="0" algn="l" rtl="0">
              <a:spcBef>
                <a:spcPts val="0"/>
              </a:spcBef>
              <a:spcAft>
                <a:spcPts val="0"/>
              </a:spcAft>
              <a:buNone/>
            </a:pPr>
            <a:endParaRPr sz="2141"/>
          </a:p>
          <a:p>
            <a:pPr marL="0" lvl="0" indent="0" algn="l" rtl="0">
              <a:spcBef>
                <a:spcPts val="0"/>
              </a:spcBef>
              <a:spcAft>
                <a:spcPts val="0"/>
              </a:spcAft>
              <a:buNone/>
            </a:pPr>
            <a:r>
              <a:rPr lang="en" sz="2141"/>
              <a:t>-Over the 5 days of working in the area, I do not remember seeing a single respirator on the face of a driver of uranium transporting trucks, a job associated with constant dust exposure.</a:t>
            </a:r>
            <a:endParaRPr sz="2141"/>
          </a:p>
          <a:p>
            <a:pPr marL="0" lvl="0" indent="0" algn="l" rtl="0">
              <a:spcBef>
                <a:spcPts val="0"/>
              </a:spcBef>
              <a:spcAft>
                <a:spcPts val="0"/>
              </a:spcAft>
              <a:buNone/>
            </a:pPr>
            <a:endParaRPr sz="2141"/>
          </a:p>
          <a:p>
            <a:pPr marL="0" lvl="0" indent="0" algn="l" rtl="0">
              <a:spcBef>
                <a:spcPts val="0"/>
              </a:spcBef>
              <a:spcAft>
                <a:spcPts val="0"/>
              </a:spcAft>
              <a:buClr>
                <a:schemeClr val="dk1"/>
              </a:buClr>
              <a:buSzPct val="61111"/>
              <a:buFont typeface="Arial"/>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pic>
        <p:nvPicPr>
          <p:cNvPr id="4" name="Audio 3">
            <a:hlinkClick r:id="" action="ppaction://media"/>
            <a:extLst>
              <a:ext uri="{FF2B5EF4-FFF2-40B4-BE49-F238E27FC236}">
                <a16:creationId xmlns:a16="http://schemas.microsoft.com/office/drawing/2014/main" id="{5524B9AD-A0EA-FCE0-FD0A-BEB6DD363A49}"/>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50802"/>
    </mc:Choice>
    <mc:Fallback xmlns="">
      <p:transition spd="slow" advTm="508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Worker safety</a:t>
            </a:r>
            <a:endParaRPr/>
          </a:p>
        </p:txBody>
      </p:sp>
      <p:sp>
        <p:nvSpPr>
          <p:cNvPr id="209" name="Google Shape;209;p36"/>
          <p:cNvSpPr txBox="1">
            <a:spLocks noGrp="1"/>
          </p:cNvSpPr>
          <p:nvPr>
            <p:ph type="body" idx="1"/>
          </p:nvPr>
        </p:nvSpPr>
        <p:spPr>
          <a:xfrm>
            <a:off x="311700" y="949800"/>
            <a:ext cx="8520600" cy="4133700"/>
          </a:xfrm>
          <a:prstGeom prst="rect">
            <a:avLst/>
          </a:prstGeom>
        </p:spPr>
        <p:txBody>
          <a:bodyPr spcFirstLastPara="1" wrap="square" lIns="91425" tIns="91425" rIns="91425" bIns="91425" anchor="t" anchorCtr="0">
            <a:normAutofit fontScale="40000" lnSpcReduction="20000"/>
          </a:bodyPr>
          <a:lstStyle/>
          <a:p>
            <a:pPr marL="0" lvl="0" indent="0" algn="l" rtl="0">
              <a:spcBef>
                <a:spcPts val="0"/>
              </a:spcBef>
              <a:spcAft>
                <a:spcPts val="0"/>
              </a:spcAft>
              <a:buNone/>
            </a:pPr>
            <a:r>
              <a:rPr lang="en" sz="4202"/>
              <a:t>-At the chemical processing plant we observed workers working in direct contact with raw uranium ore without gloves, protective hats and respirators.</a:t>
            </a:r>
            <a:endParaRPr sz="4202"/>
          </a:p>
          <a:p>
            <a:pPr marL="0" lvl="0" indent="0" algn="l" rtl="0">
              <a:spcBef>
                <a:spcPts val="0"/>
              </a:spcBef>
              <a:spcAft>
                <a:spcPts val="0"/>
              </a:spcAft>
              <a:buNone/>
            </a:pPr>
            <a:endParaRPr sz="4202"/>
          </a:p>
          <a:p>
            <a:pPr marL="0" lvl="0" indent="0" algn="l" rtl="0">
              <a:spcBef>
                <a:spcPts val="0"/>
              </a:spcBef>
              <a:spcAft>
                <a:spcPts val="0"/>
              </a:spcAft>
              <a:buNone/>
            </a:pPr>
            <a:r>
              <a:rPr lang="en" sz="4202"/>
              <a:t>-Protective clothing is often not issued. Some miners have told us that they have been wearing their personal work clothing and footwear for years, taking it home and washing it themselves.</a:t>
            </a:r>
            <a:endParaRPr sz="4202"/>
          </a:p>
          <a:p>
            <a:pPr marL="0" lvl="0" indent="0" algn="l" rtl="0">
              <a:spcBef>
                <a:spcPts val="0"/>
              </a:spcBef>
              <a:spcAft>
                <a:spcPts val="0"/>
              </a:spcAft>
              <a:buNone/>
            </a:pPr>
            <a:endParaRPr sz="4202"/>
          </a:p>
          <a:p>
            <a:pPr marL="0" lvl="0" indent="0" algn="l" rtl="0">
              <a:spcBef>
                <a:spcPts val="0"/>
              </a:spcBef>
              <a:spcAft>
                <a:spcPts val="0"/>
              </a:spcAft>
              <a:buNone/>
            </a:pPr>
            <a:r>
              <a:rPr lang="en" sz="4202"/>
              <a:t>-We did not observe any water spraying either in the open pit or at the uranium ore storage yard, although the air in both areas is permanently full of uranium dust </a:t>
            </a:r>
            <a:endParaRPr sz="4202"/>
          </a:p>
          <a:p>
            <a:pPr marL="0" lvl="0" indent="0" algn="l" rtl="0">
              <a:spcBef>
                <a:spcPts val="0"/>
              </a:spcBef>
              <a:spcAft>
                <a:spcPts val="0"/>
              </a:spcAft>
              <a:buNone/>
            </a:pPr>
            <a:endParaRPr sz="4202"/>
          </a:p>
          <a:p>
            <a:pPr marL="0" lvl="0" indent="0" algn="l" rtl="0">
              <a:spcBef>
                <a:spcPts val="0"/>
              </a:spcBef>
              <a:spcAft>
                <a:spcPts val="0"/>
              </a:spcAft>
              <a:buNone/>
            </a:pPr>
            <a:r>
              <a:rPr lang="en" sz="4202"/>
              <a:t>-Ventilation of the underground mines seemed to be adequate. However, the turbines in the open pit were standing still during our visit, and it is not clear how regularly they are turned on.</a:t>
            </a:r>
            <a:endParaRPr sz="4202"/>
          </a:p>
          <a:p>
            <a:pPr marL="0" lvl="0" indent="0" algn="l" rtl="0">
              <a:spcBef>
                <a:spcPts val="0"/>
              </a:spcBef>
              <a:spcAft>
                <a:spcPts val="0"/>
              </a:spcAft>
              <a:buNone/>
            </a:pPr>
            <a:endParaRPr sz="2391"/>
          </a:p>
          <a:p>
            <a:pPr marL="0" lvl="0" indent="0" algn="l" rtl="0">
              <a:spcBef>
                <a:spcPts val="0"/>
              </a:spcBef>
              <a:spcAft>
                <a:spcPts val="0"/>
              </a:spcAft>
              <a:buNone/>
            </a:pPr>
            <a:endParaRPr sz="2141"/>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pic>
        <p:nvPicPr>
          <p:cNvPr id="4" name="Audio 3">
            <a:hlinkClick r:id="" action="ppaction://media"/>
            <a:extLst>
              <a:ext uri="{FF2B5EF4-FFF2-40B4-BE49-F238E27FC236}">
                <a16:creationId xmlns:a16="http://schemas.microsoft.com/office/drawing/2014/main" id="{35C3D67B-C476-70A0-B0AE-E6054C8E60C5}"/>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70642"/>
    </mc:Choice>
    <mc:Fallback xmlns="">
      <p:transition spd="slow" advTm="706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Worker safety</a:t>
            </a:r>
            <a:endParaRPr/>
          </a:p>
        </p:txBody>
      </p:sp>
      <p:sp>
        <p:nvSpPr>
          <p:cNvPr id="215" name="Google Shape;215;p3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Combine management is legally obliged to provide:</a:t>
            </a:r>
            <a:endParaRPr/>
          </a:p>
          <a:p>
            <a:pPr marL="0" lvl="0" indent="0" algn="l" rtl="0">
              <a:spcBef>
                <a:spcPts val="0"/>
              </a:spcBef>
              <a:spcAft>
                <a:spcPts val="0"/>
              </a:spcAft>
              <a:buNone/>
            </a:pPr>
            <a:endParaRPr/>
          </a:p>
          <a:p>
            <a:pPr marL="0" lvl="0" indent="0" algn="l" rtl="0">
              <a:spcBef>
                <a:spcPts val="0"/>
              </a:spcBef>
              <a:spcAft>
                <a:spcPts val="0"/>
              </a:spcAft>
              <a:buNone/>
            </a:pPr>
            <a:r>
              <a:rPr lang="en"/>
              <a:t>-Gamma and radon level measurements taken regularly at sites of high risk with the goal of maintaining exposure for workers at levels below permitted maximum;</a:t>
            </a:r>
            <a:endParaRPr/>
          </a:p>
          <a:p>
            <a:pPr marL="0" lvl="0" indent="0" algn="l" rtl="0">
              <a:spcBef>
                <a:spcPts val="0"/>
              </a:spcBef>
              <a:spcAft>
                <a:spcPts val="0"/>
              </a:spcAft>
              <a:buNone/>
            </a:pPr>
            <a:endParaRPr/>
          </a:p>
          <a:p>
            <a:pPr marL="0" lvl="0" indent="0" algn="l" rtl="0">
              <a:spcBef>
                <a:spcPts val="0"/>
              </a:spcBef>
              <a:spcAft>
                <a:spcPts val="0"/>
              </a:spcAft>
              <a:buNone/>
            </a:pPr>
            <a:r>
              <a:rPr lang="en"/>
              <a:t>-Regular health checks (performed by an independent service);</a:t>
            </a:r>
            <a:endParaRPr/>
          </a:p>
          <a:p>
            <a:pPr marL="0" lvl="0" indent="0" algn="l" rtl="0">
              <a:spcBef>
                <a:spcPts val="0"/>
              </a:spcBef>
              <a:spcAft>
                <a:spcPts val="0"/>
              </a:spcAft>
              <a:buNone/>
            </a:pPr>
            <a:endParaRPr/>
          </a:p>
          <a:p>
            <a:pPr marL="0" lvl="0" indent="0" algn="l" rtl="0">
              <a:spcBef>
                <a:spcPts val="0"/>
              </a:spcBef>
              <a:spcAft>
                <a:spcPts val="0"/>
              </a:spcAft>
              <a:buNone/>
            </a:pPr>
            <a:r>
              <a:rPr lang="en"/>
              <a:t>-Regular inspections to ensure that these rules are adhered to.</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pic>
        <p:nvPicPr>
          <p:cNvPr id="4" name="Audio 3">
            <a:hlinkClick r:id="" action="ppaction://media"/>
            <a:extLst>
              <a:ext uri="{FF2B5EF4-FFF2-40B4-BE49-F238E27FC236}">
                <a16:creationId xmlns:a16="http://schemas.microsoft.com/office/drawing/2014/main" id="{83699CCF-F993-2CDC-0170-BA117F112598}"/>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41333"/>
    </mc:Choice>
    <mc:Fallback xmlns="">
      <p:transition spd="slow" advTm="413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Worker safety</a:t>
            </a:r>
            <a:endParaRPr/>
          </a:p>
        </p:txBody>
      </p:sp>
      <p:sp>
        <p:nvSpPr>
          <p:cNvPr id="221" name="Google Shape;221;p38"/>
          <p:cNvSpPr txBox="1">
            <a:spLocks noGrp="1"/>
          </p:cNvSpPr>
          <p:nvPr>
            <p:ph type="body" idx="1"/>
          </p:nvPr>
        </p:nvSpPr>
        <p:spPr>
          <a:xfrm>
            <a:off x="311700" y="1152475"/>
            <a:ext cx="8520600" cy="3930900"/>
          </a:xfrm>
          <a:prstGeom prst="rect">
            <a:avLst/>
          </a:prstGeom>
        </p:spPr>
        <p:txBody>
          <a:bodyPr spcFirstLastPara="1" wrap="square" lIns="91425" tIns="91425" rIns="91425" bIns="91425" anchor="t" anchorCtr="0">
            <a:noAutofit/>
          </a:bodyPr>
          <a:lstStyle/>
          <a:p>
            <a:pPr marL="0" lvl="0" indent="0" algn="l" rtl="0">
              <a:lnSpc>
                <a:spcPct val="105000"/>
              </a:lnSpc>
              <a:spcBef>
                <a:spcPts val="0"/>
              </a:spcBef>
              <a:spcAft>
                <a:spcPts val="0"/>
              </a:spcAft>
              <a:buSzPts val="852"/>
              <a:buNone/>
            </a:pPr>
            <a:r>
              <a:rPr lang="en" sz="1795"/>
              <a:t>-Radiation level is measured regularly, reportedly once a week, at every workstation. However, the workers are not informed about the results of these measurements. Nor can any of them remember a single case of a worker being transferred to a different workstation due to having received excessive doses of radiation.</a:t>
            </a:r>
            <a:endParaRPr sz="1795"/>
          </a:p>
          <a:p>
            <a:pPr marL="0" lvl="0" indent="0" algn="l" rtl="0">
              <a:lnSpc>
                <a:spcPct val="105000"/>
              </a:lnSpc>
              <a:spcBef>
                <a:spcPts val="0"/>
              </a:spcBef>
              <a:spcAft>
                <a:spcPts val="0"/>
              </a:spcAft>
              <a:buSzPts val="852"/>
              <a:buNone/>
            </a:pPr>
            <a:endParaRPr sz="1795"/>
          </a:p>
          <a:p>
            <a:pPr marL="0" lvl="0" indent="0" algn="l" rtl="0">
              <a:lnSpc>
                <a:spcPct val="105000"/>
              </a:lnSpc>
              <a:spcBef>
                <a:spcPts val="0"/>
              </a:spcBef>
              <a:spcAft>
                <a:spcPts val="0"/>
              </a:spcAft>
              <a:buSzPts val="852"/>
              <a:buNone/>
            </a:pPr>
            <a:r>
              <a:rPr lang="en" sz="1795"/>
              <a:t>-Workers employed in areas with a risk for radiation exposure undergo an annual health check. According to the workers, however, these checks are often cursory and superficial, limited to asking how the worker is feeling. </a:t>
            </a:r>
            <a:endParaRPr sz="1795"/>
          </a:p>
          <a:p>
            <a:pPr marL="0" lvl="0" indent="0" algn="l" rtl="0">
              <a:lnSpc>
                <a:spcPct val="105000"/>
              </a:lnSpc>
              <a:spcBef>
                <a:spcPts val="0"/>
              </a:spcBef>
              <a:spcAft>
                <a:spcPts val="0"/>
              </a:spcAft>
              <a:buSzPts val="852"/>
              <a:buNone/>
            </a:pPr>
            <a:endParaRPr sz="1795"/>
          </a:p>
          <a:p>
            <a:pPr marL="0" lvl="0" indent="0" algn="l" rtl="0">
              <a:lnSpc>
                <a:spcPct val="105000"/>
              </a:lnSpc>
              <a:spcBef>
                <a:spcPts val="0"/>
              </a:spcBef>
              <a:spcAft>
                <a:spcPts val="0"/>
              </a:spcAft>
              <a:buSzPts val="852"/>
              <a:buNone/>
            </a:pPr>
            <a:r>
              <a:rPr lang="en" sz="1795"/>
              <a:t>-Blood and urine samples are taken, the workers are never informed about the result of the analyses. In general, all of the workers we spoke with had very low trust in the medical authorities responsible for these checks.</a:t>
            </a:r>
            <a:endParaRPr sz="1795"/>
          </a:p>
          <a:p>
            <a:pPr marL="0" lvl="0" indent="0" algn="l" rtl="0">
              <a:lnSpc>
                <a:spcPct val="105000"/>
              </a:lnSpc>
              <a:spcBef>
                <a:spcPts val="0"/>
              </a:spcBef>
              <a:spcAft>
                <a:spcPts val="0"/>
              </a:spcAft>
              <a:buSzPts val="852"/>
              <a:buNone/>
            </a:pPr>
            <a:endParaRPr sz="1495"/>
          </a:p>
          <a:p>
            <a:pPr marL="0" lvl="0" indent="0" algn="l" rtl="0">
              <a:lnSpc>
                <a:spcPct val="105000"/>
              </a:lnSpc>
              <a:spcBef>
                <a:spcPts val="0"/>
              </a:spcBef>
              <a:spcAft>
                <a:spcPts val="0"/>
              </a:spcAft>
              <a:buSzPts val="852"/>
              <a:buNone/>
            </a:pPr>
            <a:endParaRPr sz="1495"/>
          </a:p>
          <a:p>
            <a:pPr marL="0" lvl="0" indent="0" algn="l" rtl="0">
              <a:lnSpc>
                <a:spcPct val="105000"/>
              </a:lnSpc>
              <a:spcBef>
                <a:spcPts val="0"/>
              </a:spcBef>
              <a:spcAft>
                <a:spcPts val="0"/>
              </a:spcAft>
              <a:buSzPts val="852"/>
              <a:buNone/>
            </a:pPr>
            <a:endParaRPr sz="1495"/>
          </a:p>
          <a:p>
            <a:pPr marL="0" lvl="0" indent="0" algn="l" rtl="0">
              <a:lnSpc>
                <a:spcPct val="105000"/>
              </a:lnSpc>
              <a:spcBef>
                <a:spcPts val="0"/>
              </a:spcBef>
              <a:spcAft>
                <a:spcPts val="0"/>
              </a:spcAft>
              <a:buSzPts val="852"/>
              <a:buNone/>
            </a:pPr>
            <a:endParaRPr sz="1495"/>
          </a:p>
        </p:txBody>
      </p:sp>
      <p:pic>
        <p:nvPicPr>
          <p:cNvPr id="4" name="Audio 3">
            <a:hlinkClick r:id="" action="ppaction://media"/>
            <a:extLst>
              <a:ext uri="{FF2B5EF4-FFF2-40B4-BE49-F238E27FC236}">
                <a16:creationId xmlns:a16="http://schemas.microsoft.com/office/drawing/2014/main" id="{DA7BA440-0F3F-2A07-E27E-3FFCC0175B94}"/>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80560"/>
    </mc:Choice>
    <mc:Fallback xmlns="">
      <p:transition spd="slow" advTm="805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Worker safety</a:t>
            </a:r>
            <a:endParaRPr/>
          </a:p>
        </p:txBody>
      </p:sp>
      <p:sp>
        <p:nvSpPr>
          <p:cNvPr id="227" name="Google Shape;227;p39"/>
          <p:cNvSpPr txBox="1">
            <a:spLocks noGrp="1"/>
          </p:cNvSpPr>
          <p:nvPr>
            <p:ph type="body" idx="1"/>
          </p:nvPr>
        </p:nvSpPr>
        <p:spPr>
          <a:xfrm>
            <a:off x="311700" y="1152475"/>
            <a:ext cx="8520600" cy="3930900"/>
          </a:xfrm>
          <a:prstGeom prst="rect">
            <a:avLst/>
          </a:prstGeom>
        </p:spPr>
        <p:txBody>
          <a:bodyPr spcFirstLastPara="1" wrap="square" lIns="91425" tIns="91425" rIns="91425" bIns="91425" anchor="t" anchorCtr="0">
            <a:noAutofit/>
          </a:bodyPr>
          <a:lstStyle/>
          <a:p>
            <a:pPr marL="0" lvl="0" indent="0" algn="l" rtl="0">
              <a:lnSpc>
                <a:spcPct val="105000"/>
              </a:lnSpc>
              <a:spcBef>
                <a:spcPts val="0"/>
              </a:spcBef>
              <a:spcAft>
                <a:spcPts val="0"/>
              </a:spcAft>
              <a:buClr>
                <a:schemeClr val="dk1"/>
              </a:buClr>
              <a:buSzPts val="1100"/>
              <a:buFont typeface="Arial"/>
              <a:buNone/>
            </a:pPr>
            <a:r>
              <a:rPr lang="en" sz="1895"/>
              <a:t>-The monitoring of application of these safety rules is performed by two bodies: Sanitary Epidemiological Service, and Combine's environmental service.</a:t>
            </a:r>
            <a:endParaRPr sz="1895"/>
          </a:p>
          <a:p>
            <a:pPr marL="0" lvl="0" indent="0" algn="l" rtl="0">
              <a:lnSpc>
                <a:spcPct val="105000"/>
              </a:lnSpc>
              <a:spcBef>
                <a:spcPts val="0"/>
              </a:spcBef>
              <a:spcAft>
                <a:spcPts val="0"/>
              </a:spcAft>
              <a:buSzPts val="1100"/>
              <a:buNone/>
            </a:pPr>
            <a:endParaRPr sz="1895"/>
          </a:p>
          <a:p>
            <a:pPr marL="0" lvl="0" indent="0" algn="l" rtl="0">
              <a:lnSpc>
                <a:spcPct val="105000"/>
              </a:lnSpc>
              <a:spcBef>
                <a:spcPts val="0"/>
              </a:spcBef>
              <a:spcAft>
                <a:spcPts val="0"/>
              </a:spcAft>
              <a:buSzPts val="1100"/>
              <a:buNone/>
            </a:pPr>
            <a:r>
              <a:rPr lang="en" sz="1895"/>
              <a:t>-The SES checks every work place once every 3 months. They admit that the frequency is insufficient, but due to shortage of personnel and the large size of the Combine an increase in frequency is impossible. </a:t>
            </a:r>
            <a:endParaRPr sz="1895"/>
          </a:p>
          <a:p>
            <a:pPr marL="0" lvl="0" indent="0" algn="l" rtl="0">
              <a:lnSpc>
                <a:spcPct val="105000"/>
              </a:lnSpc>
              <a:spcBef>
                <a:spcPts val="0"/>
              </a:spcBef>
              <a:spcAft>
                <a:spcPts val="0"/>
              </a:spcAft>
              <a:buSzPts val="1100"/>
              <a:buNone/>
            </a:pPr>
            <a:endParaRPr sz="1895"/>
          </a:p>
          <a:p>
            <a:pPr marL="0" lvl="0" indent="0" algn="l" rtl="0">
              <a:lnSpc>
                <a:spcPct val="105000"/>
              </a:lnSpc>
              <a:spcBef>
                <a:spcPts val="0"/>
              </a:spcBef>
              <a:spcAft>
                <a:spcPts val="0"/>
              </a:spcAft>
              <a:buSzPts val="1100"/>
              <a:buNone/>
            </a:pPr>
            <a:r>
              <a:rPr lang="en" sz="1895"/>
              <a:t>-The chief physician of SES admitted that certain violations, especially violations of personal safety equipment use was very wide spread.</a:t>
            </a:r>
            <a:endParaRPr sz="1895"/>
          </a:p>
          <a:p>
            <a:pPr marL="0" lvl="0" indent="0" algn="l" rtl="0">
              <a:lnSpc>
                <a:spcPct val="105000"/>
              </a:lnSpc>
              <a:spcBef>
                <a:spcPts val="0"/>
              </a:spcBef>
              <a:spcAft>
                <a:spcPts val="0"/>
              </a:spcAft>
              <a:buClr>
                <a:schemeClr val="dk1"/>
              </a:buClr>
              <a:buSzPts val="1100"/>
              <a:buFont typeface="Arial"/>
              <a:buNone/>
            </a:pPr>
            <a:endParaRPr sz="1495"/>
          </a:p>
          <a:p>
            <a:pPr marL="0" lvl="0" indent="0" algn="l" rtl="0">
              <a:lnSpc>
                <a:spcPct val="105000"/>
              </a:lnSpc>
              <a:spcBef>
                <a:spcPts val="0"/>
              </a:spcBef>
              <a:spcAft>
                <a:spcPts val="0"/>
              </a:spcAft>
              <a:buSzPts val="852"/>
              <a:buNone/>
            </a:pPr>
            <a:endParaRPr sz="1495"/>
          </a:p>
          <a:p>
            <a:pPr marL="0" lvl="0" indent="0" algn="l" rtl="0">
              <a:lnSpc>
                <a:spcPct val="105000"/>
              </a:lnSpc>
              <a:spcBef>
                <a:spcPts val="0"/>
              </a:spcBef>
              <a:spcAft>
                <a:spcPts val="0"/>
              </a:spcAft>
              <a:buSzPts val="852"/>
              <a:buNone/>
            </a:pPr>
            <a:endParaRPr sz="1495"/>
          </a:p>
          <a:p>
            <a:pPr marL="0" lvl="0" indent="0" algn="l" rtl="0">
              <a:lnSpc>
                <a:spcPct val="105000"/>
              </a:lnSpc>
              <a:spcBef>
                <a:spcPts val="0"/>
              </a:spcBef>
              <a:spcAft>
                <a:spcPts val="0"/>
              </a:spcAft>
              <a:buSzPts val="852"/>
              <a:buNone/>
            </a:pPr>
            <a:endParaRPr sz="1495"/>
          </a:p>
          <a:p>
            <a:pPr marL="0" lvl="0" indent="0" algn="l" rtl="0">
              <a:lnSpc>
                <a:spcPct val="105000"/>
              </a:lnSpc>
              <a:spcBef>
                <a:spcPts val="0"/>
              </a:spcBef>
              <a:spcAft>
                <a:spcPts val="0"/>
              </a:spcAft>
              <a:buSzPts val="852"/>
              <a:buNone/>
            </a:pPr>
            <a:endParaRPr sz="1495"/>
          </a:p>
        </p:txBody>
      </p:sp>
      <p:pic>
        <p:nvPicPr>
          <p:cNvPr id="4" name="Audio 3">
            <a:hlinkClick r:id="" action="ppaction://media"/>
            <a:extLst>
              <a:ext uri="{FF2B5EF4-FFF2-40B4-BE49-F238E27FC236}">
                <a16:creationId xmlns:a16="http://schemas.microsoft.com/office/drawing/2014/main" id="{730710E4-FC4F-833F-C5AB-3B5D8D2AB63E}"/>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43111"/>
    </mc:Choice>
    <mc:Fallback xmlns="">
      <p:transition spd="slow" advTm="431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4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endParaRPr/>
          </a:p>
        </p:txBody>
      </p:sp>
      <p:sp>
        <p:nvSpPr>
          <p:cNvPr id="233" name="Google Shape;233;p4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lnSpc>
                <a:spcPct val="105000"/>
              </a:lnSpc>
              <a:spcBef>
                <a:spcPts val="0"/>
              </a:spcBef>
              <a:spcAft>
                <a:spcPts val="0"/>
              </a:spcAft>
              <a:buNone/>
            </a:pPr>
            <a:r>
              <a:rPr lang="en" sz="1895"/>
              <a:t>-The Combine's environmental service has staff permanently attached to each sectiont of the combine. However, their effectiveness is questionable. </a:t>
            </a:r>
            <a:endParaRPr sz="1895"/>
          </a:p>
          <a:p>
            <a:pPr marL="0" lvl="0" indent="0" algn="l" rtl="0">
              <a:lnSpc>
                <a:spcPct val="105000"/>
              </a:lnSpc>
              <a:spcBef>
                <a:spcPts val="0"/>
              </a:spcBef>
              <a:spcAft>
                <a:spcPts val="0"/>
              </a:spcAft>
              <a:buNone/>
            </a:pPr>
            <a:endParaRPr sz="1895"/>
          </a:p>
          <a:p>
            <a:pPr marL="0" lvl="0" indent="0" algn="l" rtl="0">
              <a:lnSpc>
                <a:spcPct val="105000"/>
              </a:lnSpc>
              <a:spcBef>
                <a:spcPts val="0"/>
              </a:spcBef>
              <a:spcAft>
                <a:spcPts val="0"/>
              </a:spcAft>
              <a:buClr>
                <a:schemeClr val="dk1"/>
              </a:buClr>
              <a:buSzPts val="1100"/>
              <a:buFont typeface="Arial"/>
              <a:buNone/>
            </a:pPr>
            <a:r>
              <a:rPr lang="en" sz="1895"/>
              <a:t>-For example -- the head of the environmental service informed us that violations of safety regulations are "extremely rare". Our own observation determined that the number of workers working without respirators (which he admitted constituted a violation) is very high.</a:t>
            </a:r>
            <a:endParaRPr sz="1895"/>
          </a:p>
          <a:p>
            <a:pPr marL="0" lvl="0" indent="0" algn="l" rtl="0">
              <a:lnSpc>
                <a:spcPct val="105000"/>
              </a:lnSpc>
              <a:spcBef>
                <a:spcPts val="0"/>
              </a:spcBef>
              <a:spcAft>
                <a:spcPts val="0"/>
              </a:spcAft>
              <a:buClr>
                <a:schemeClr val="dk1"/>
              </a:buClr>
              <a:buSzPts val="852"/>
              <a:buFont typeface="Arial"/>
              <a:buNone/>
            </a:pPr>
            <a:endParaRPr sz="1495"/>
          </a:p>
          <a:p>
            <a:pPr marL="0" lvl="0" indent="0" algn="l" rtl="0">
              <a:spcBef>
                <a:spcPts val="0"/>
              </a:spcBef>
              <a:spcAft>
                <a:spcPts val="1200"/>
              </a:spcAft>
              <a:buNone/>
            </a:pPr>
            <a:endParaRPr/>
          </a:p>
        </p:txBody>
      </p:sp>
      <p:pic>
        <p:nvPicPr>
          <p:cNvPr id="4" name="Audio 3">
            <a:hlinkClick r:id="" action="ppaction://media"/>
            <a:extLst>
              <a:ext uri="{FF2B5EF4-FFF2-40B4-BE49-F238E27FC236}">
                <a16:creationId xmlns:a16="http://schemas.microsoft.com/office/drawing/2014/main" id="{BF2D999A-F451-5FD3-A2AB-6B3B57436054}"/>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41403"/>
    </mc:Choice>
    <mc:Fallback xmlns="">
      <p:transition spd="slow" advTm="414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4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Oktyabrskiy</a:t>
            </a:r>
            <a:endParaRPr/>
          </a:p>
        </p:txBody>
      </p:sp>
      <p:sp>
        <p:nvSpPr>
          <p:cNvPr id="239" name="Google Shape;239;p4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a:p>
        </p:txBody>
      </p:sp>
      <p:pic>
        <p:nvPicPr>
          <p:cNvPr id="240" name="Google Shape;240;p41"/>
          <p:cNvPicPr preferRelativeResize="0"/>
          <p:nvPr/>
        </p:nvPicPr>
        <p:blipFill>
          <a:blip r:embed="rId5">
            <a:alphaModFix/>
          </a:blip>
          <a:stretch>
            <a:fillRect/>
          </a:stretch>
        </p:blipFill>
        <p:spPr>
          <a:xfrm>
            <a:off x="1427599" y="1014375"/>
            <a:ext cx="6060901" cy="4129125"/>
          </a:xfrm>
          <a:prstGeom prst="rect">
            <a:avLst/>
          </a:prstGeom>
          <a:noFill/>
          <a:ln>
            <a:noFill/>
          </a:ln>
        </p:spPr>
      </p:pic>
      <p:pic>
        <p:nvPicPr>
          <p:cNvPr id="4" name="Audio 3">
            <a:hlinkClick r:id="" action="ppaction://media"/>
            <a:extLst>
              <a:ext uri="{FF2B5EF4-FFF2-40B4-BE49-F238E27FC236}">
                <a16:creationId xmlns:a16="http://schemas.microsoft.com/office/drawing/2014/main" id="{56B86BDA-9ABF-5AC4-C6B8-10381B4A6E98}"/>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21531"/>
    </mc:Choice>
    <mc:Fallback xmlns="">
      <p:transition spd="slow" advTm="215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1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Reason for choosing Priargunskiy</a:t>
            </a:r>
            <a:endParaRPr/>
          </a:p>
        </p:txBody>
      </p:sp>
      <p:sp>
        <p:nvSpPr>
          <p:cNvPr id="67" name="Google Shape;67;p1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fontScale="92500" lnSpcReduction="20000"/>
          </a:bodyPr>
          <a:lstStyle/>
          <a:p>
            <a:pPr marL="0" lvl="0" indent="0" algn="l" rtl="0">
              <a:spcBef>
                <a:spcPts val="0"/>
              </a:spcBef>
              <a:spcAft>
                <a:spcPts val="0"/>
              </a:spcAft>
              <a:buNone/>
            </a:pPr>
            <a:r>
              <a:rPr lang="en" sz="2100"/>
              <a:t>In 1994:</a:t>
            </a:r>
            <a:endParaRPr sz="2100"/>
          </a:p>
          <a:p>
            <a:pPr marL="0" lvl="0" indent="0" algn="l" rtl="0">
              <a:spcBef>
                <a:spcPts val="1200"/>
              </a:spcBef>
              <a:spcAft>
                <a:spcPts val="0"/>
              </a:spcAft>
              <a:buNone/>
            </a:pPr>
            <a:r>
              <a:rPr lang="en" sz="2100"/>
              <a:t>–Approximately 40% of all uranium imported into Sweden comes from the former Soviet Union (Swedish nuclear inspectorate SKI)</a:t>
            </a:r>
            <a:endParaRPr sz="2100"/>
          </a:p>
          <a:p>
            <a:pPr marL="0" lvl="0" indent="0" algn="l" rtl="0">
              <a:spcBef>
                <a:spcPts val="1200"/>
              </a:spcBef>
              <a:spcAft>
                <a:spcPts val="0"/>
              </a:spcAft>
              <a:buNone/>
            </a:pPr>
            <a:r>
              <a:rPr lang="en" sz="2100"/>
              <a:t>–All of U exported to Sweden from RF originates in RF enrichment centers (Albert Shishkin, General Manager TECHSNABEXPORT, monopolist for U export from RF)</a:t>
            </a:r>
            <a:endParaRPr sz="2100"/>
          </a:p>
          <a:p>
            <a:pPr marL="0" lvl="0" indent="0" algn="l" rtl="0">
              <a:spcBef>
                <a:spcPts val="1200"/>
              </a:spcBef>
              <a:spcAft>
                <a:spcPts val="0"/>
              </a:spcAft>
              <a:buNone/>
            </a:pPr>
            <a:r>
              <a:rPr lang="en" sz="2100"/>
              <a:t>–All uranium used as feedstock in enrichment facilities originates in Russia (Albert Shishkin)</a:t>
            </a:r>
            <a:endParaRPr sz="2100"/>
          </a:p>
          <a:p>
            <a:pPr marL="0" lvl="0" indent="0" algn="l" rtl="0">
              <a:spcBef>
                <a:spcPts val="1200"/>
              </a:spcBef>
              <a:spcAft>
                <a:spcPts val="0"/>
              </a:spcAft>
              <a:buNone/>
            </a:pPr>
            <a:r>
              <a:rPr lang="en" sz="2100"/>
              <a:t>--Priarguskiy Uranium Works is the only functioning uranium mine in RF</a:t>
            </a:r>
            <a:endParaRPr/>
          </a:p>
          <a:p>
            <a:pPr marL="0" lvl="0" indent="0" algn="l" rtl="0">
              <a:spcBef>
                <a:spcPts val="1200"/>
              </a:spcBef>
              <a:spcAft>
                <a:spcPts val="0"/>
              </a:spcAft>
              <a:buClr>
                <a:schemeClr val="dk1"/>
              </a:buClr>
              <a:buSzPct val="61111"/>
              <a:buFont typeface="Arial"/>
              <a:buNone/>
            </a:pPr>
            <a:endParaRPr/>
          </a:p>
          <a:p>
            <a:pPr marL="0" lvl="0" indent="0" algn="l" rtl="0">
              <a:spcBef>
                <a:spcPts val="1200"/>
              </a:spcBef>
              <a:spcAft>
                <a:spcPts val="1200"/>
              </a:spcAft>
              <a:buNone/>
            </a:pPr>
            <a:endParaRPr/>
          </a:p>
        </p:txBody>
      </p:sp>
      <p:pic>
        <p:nvPicPr>
          <p:cNvPr id="6" name="Audio 5">
            <a:hlinkClick r:id="" action="ppaction://media"/>
            <a:extLst>
              <a:ext uri="{FF2B5EF4-FFF2-40B4-BE49-F238E27FC236}">
                <a16:creationId xmlns:a16="http://schemas.microsoft.com/office/drawing/2014/main" id="{5CEB4667-6739-52E0-E67F-5FE3EB046C48}"/>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56876"/>
    </mc:Choice>
    <mc:Fallback xmlns="">
      <p:transition spd="slow" advTm="568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4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Oktyabrskiy</a:t>
            </a:r>
            <a:endParaRPr/>
          </a:p>
        </p:txBody>
      </p:sp>
      <p:sp>
        <p:nvSpPr>
          <p:cNvPr id="246" name="Google Shape;246;p4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-A village with a population of 3 400. </a:t>
            </a:r>
            <a:endParaRPr/>
          </a:p>
          <a:p>
            <a:pPr marL="0" lvl="0" indent="0" algn="l" rtl="0">
              <a:spcBef>
                <a:spcPts val="1200"/>
              </a:spcBef>
              <a:spcAft>
                <a:spcPts val="0"/>
              </a:spcAft>
              <a:buNone/>
            </a:pPr>
            <a:r>
              <a:rPr lang="en"/>
              <a:t>-Most of the village population consists of mine workers and other Combine employees. </a:t>
            </a:r>
            <a:endParaRPr/>
          </a:p>
          <a:p>
            <a:pPr marL="0" lvl="0" indent="0" algn="l" rtl="0">
              <a:spcBef>
                <a:spcPts val="1200"/>
              </a:spcBef>
              <a:spcAft>
                <a:spcPts val="0"/>
              </a:spcAft>
              <a:buNone/>
            </a:pPr>
            <a:r>
              <a:rPr lang="en"/>
              <a:t>-Village has a kindergarten, a school and an infirmary.</a:t>
            </a:r>
            <a:endParaRPr/>
          </a:p>
          <a:p>
            <a:pPr marL="0" lvl="0" indent="0" algn="l" rtl="0">
              <a:spcBef>
                <a:spcPts val="1200"/>
              </a:spcBef>
              <a:spcAft>
                <a:spcPts val="0"/>
              </a:spcAft>
              <a:buNone/>
            </a:pPr>
            <a:r>
              <a:rPr lang="en"/>
              <a:t>-Mostly small wooden 1 family houses</a:t>
            </a:r>
            <a:endParaRPr/>
          </a:p>
          <a:p>
            <a:pPr marL="0" lvl="0" indent="0" algn="l" rtl="0">
              <a:spcBef>
                <a:spcPts val="1200"/>
              </a:spcBef>
              <a:spcAft>
                <a:spcPts val="0"/>
              </a:spcAft>
              <a:buNone/>
            </a:pPr>
            <a:r>
              <a:rPr lang="en"/>
              <a:t>-Food produced locally</a:t>
            </a:r>
            <a:endParaRPr/>
          </a:p>
          <a:p>
            <a:pPr marL="0" lvl="0" indent="0" algn="l" rtl="0">
              <a:spcBef>
                <a:spcPts val="1200"/>
              </a:spcBef>
              <a:spcAft>
                <a:spcPts val="1200"/>
              </a:spcAft>
              <a:buNone/>
            </a:pPr>
            <a:endParaRPr/>
          </a:p>
        </p:txBody>
      </p:sp>
      <p:pic>
        <p:nvPicPr>
          <p:cNvPr id="247" name="Google Shape;247;p42"/>
          <p:cNvPicPr preferRelativeResize="0"/>
          <p:nvPr/>
        </p:nvPicPr>
        <p:blipFill>
          <a:blip r:embed="rId5">
            <a:alphaModFix/>
          </a:blip>
          <a:stretch>
            <a:fillRect/>
          </a:stretch>
        </p:blipFill>
        <p:spPr>
          <a:xfrm>
            <a:off x="5967175" y="2063875"/>
            <a:ext cx="2610226" cy="3006751"/>
          </a:xfrm>
          <a:prstGeom prst="rect">
            <a:avLst/>
          </a:prstGeom>
          <a:noFill/>
          <a:ln>
            <a:noFill/>
          </a:ln>
        </p:spPr>
      </p:pic>
      <p:pic>
        <p:nvPicPr>
          <p:cNvPr id="4" name="Audio 3">
            <a:hlinkClick r:id="" action="ppaction://media"/>
            <a:extLst>
              <a:ext uri="{FF2B5EF4-FFF2-40B4-BE49-F238E27FC236}">
                <a16:creationId xmlns:a16="http://schemas.microsoft.com/office/drawing/2014/main" id="{BE76CF73-EC55-348A-9744-0D2A0D948ABB}"/>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23844"/>
    </mc:Choice>
    <mc:Fallback xmlns="">
      <p:transition spd="slow" advTm="238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Oktyabrskiy</a:t>
            </a:r>
            <a:endParaRPr/>
          </a:p>
        </p:txBody>
      </p:sp>
      <p:sp>
        <p:nvSpPr>
          <p:cNvPr id="253" name="Google Shape;253;p4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-Surrounded by mine entrances, piles of ore, ventilation shafts.</a:t>
            </a:r>
            <a:endParaRPr/>
          </a:p>
          <a:p>
            <a:pPr marL="0" lvl="0" indent="0" algn="l" rtl="0">
              <a:spcBef>
                <a:spcPts val="1200"/>
              </a:spcBef>
              <a:spcAft>
                <a:spcPts val="0"/>
              </a:spcAft>
              <a:buClr>
                <a:schemeClr val="dk1"/>
              </a:buClr>
              <a:buSzPts val="1100"/>
              <a:buFont typeface="Arial"/>
              <a:buNone/>
            </a:pPr>
            <a:r>
              <a:rPr lang="en"/>
              <a:t>-Ventilation forces mine air through cracks into houses</a:t>
            </a:r>
            <a:endParaRPr/>
          </a:p>
          <a:p>
            <a:pPr marL="0" lvl="0" indent="0" algn="l" rtl="0">
              <a:spcBef>
                <a:spcPts val="1200"/>
              </a:spcBef>
              <a:spcAft>
                <a:spcPts val="0"/>
              </a:spcAft>
              <a:buNone/>
            </a:pPr>
            <a:r>
              <a:rPr lang="en"/>
              <a:t>-On top of underground mine passages </a:t>
            </a:r>
            <a:endParaRPr/>
          </a:p>
          <a:p>
            <a:pPr marL="0" lvl="0" indent="0" algn="l" rtl="0">
              <a:spcBef>
                <a:spcPts val="1200"/>
              </a:spcBef>
              <a:spcAft>
                <a:spcPts val="0"/>
              </a:spcAft>
              <a:buNone/>
            </a:pPr>
            <a:r>
              <a:rPr lang="en"/>
              <a:t>-Dust from ore piles</a:t>
            </a:r>
            <a:endParaRPr/>
          </a:p>
          <a:p>
            <a:pPr marL="0" lvl="0" indent="0" algn="l" rtl="0">
              <a:spcBef>
                <a:spcPts val="1200"/>
              </a:spcBef>
              <a:spcAft>
                <a:spcPts val="0"/>
              </a:spcAft>
              <a:buNone/>
            </a:pPr>
            <a:r>
              <a:rPr lang="en"/>
              <a:t>-Frozen dust from tailing ponds</a:t>
            </a:r>
            <a:endParaRPr/>
          </a:p>
          <a:p>
            <a:pPr marL="0" lvl="0" indent="0" algn="l" rtl="0">
              <a:spcBef>
                <a:spcPts val="1200"/>
              </a:spcBef>
              <a:spcAft>
                <a:spcPts val="0"/>
              </a:spcAft>
              <a:buNone/>
            </a:pPr>
            <a:r>
              <a:rPr lang="en"/>
              <a:t>-Water flows from mines</a:t>
            </a:r>
            <a:endParaRPr/>
          </a:p>
          <a:p>
            <a:pPr marL="0" lvl="0" indent="0" algn="l" rtl="0">
              <a:spcBef>
                <a:spcPts val="1200"/>
              </a:spcBef>
              <a:spcAft>
                <a:spcPts val="1200"/>
              </a:spcAft>
              <a:buNone/>
            </a:pPr>
            <a:endParaRPr/>
          </a:p>
        </p:txBody>
      </p:sp>
      <p:pic>
        <p:nvPicPr>
          <p:cNvPr id="254" name="Google Shape;254;p43"/>
          <p:cNvPicPr preferRelativeResize="0"/>
          <p:nvPr/>
        </p:nvPicPr>
        <p:blipFill>
          <a:blip r:embed="rId5">
            <a:alphaModFix/>
          </a:blip>
          <a:stretch>
            <a:fillRect/>
          </a:stretch>
        </p:blipFill>
        <p:spPr>
          <a:xfrm>
            <a:off x="4905175" y="2368825"/>
            <a:ext cx="4238825" cy="2722600"/>
          </a:xfrm>
          <a:prstGeom prst="rect">
            <a:avLst/>
          </a:prstGeom>
          <a:noFill/>
          <a:ln>
            <a:noFill/>
          </a:ln>
        </p:spPr>
      </p:pic>
      <p:pic>
        <p:nvPicPr>
          <p:cNvPr id="4" name="Audio 3">
            <a:hlinkClick r:id="" action="ppaction://media"/>
            <a:extLst>
              <a:ext uri="{FF2B5EF4-FFF2-40B4-BE49-F238E27FC236}">
                <a16:creationId xmlns:a16="http://schemas.microsoft.com/office/drawing/2014/main" id="{AAA244A5-BF43-8D37-23DE-DF85DB5534D0}"/>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95638"/>
    </mc:Choice>
    <mc:Fallback xmlns="">
      <p:transition spd="slow" advTm="956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4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Oktyabrskiy</a:t>
            </a:r>
            <a:endParaRPr/>
          </a:p>
        </p:txBody>
      </p:sp>
      <p:sp>
        <p:nvSpPr>
          <p:cNvPr id="260" name="Google Shape;260;p4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-Radon levels in wells and underground food storages measured to 77 500 bq/cu.m., with the average of 6000 bq/ cu.m.</a:t>
            </a:r>
            <a:endParaRPr/>
          </a:p>
          <a:p>
            <a:pPr marL="0" lvl="0" indent="0" algn="l" rtl="0">
              <a:spcBef>
                <a:spcPts val="1200"/>
              </a:spcBef>
              <a:spcAft>
                <a:spcPts val="0"/>
              </a:spcAft>
              <a:buNone/>
            </a:pPr>
            <a:r>
              <a:rPr lang="en"/>
              <a:t>-Maximum permitted levels in new housing is 100 bq/cu. m. </a:t>
            </a:r>
            <a:endParaRPr/>
          </a:p>
          <a:p>
            <a:pPr marL="0" lvl="0" indent="0" algn="l" rtl="0">
              <a:spcBef>
                <a:spcPts val="1200"/>
              </a:spcBef>
              <a:spcAft>
                <a:spcPts val="0"/>
              </a:spcAft>
              <a:buNone/>
            </a:pPr>
            <a:r>
              <a:rPr lang="en"/>
              <a:t>-Aerial gamma spectronomic analysis determined that  the average uranium content in the soil exceeds the background by as much as 20 times.</a:t>
            </a:r>
            <a:endParaRPr/>
          </a:p>
          <a:p>
            <a:pPr marL="0" lvl="0" indent="0" algn="l" rtl="0">
              <a:spcBef>
                <a:spcPts val="1200"/>
              </a:spcBef>
              <a:spcAft>
                <a:spcPts val="0"/>
              </a:spcAft>
              <a:buNone/>
            </a:pPr>
            <a:r>
              <a:rPr lang="en"/>
              <a:t>-In 400 of the village's 1099 households the levels of radon are such that given an average exposure of 20 hour per day, the dosages exceed the maximal limits permitted for professional exposure. </a:t>
            </a:r>
            <a:endParaRPr/>
          </a:p>
          <a:p>
            <a:pPr marL="0" lvl="0" indent="0" algn="l" rtl="0">
              <a:spcBef>
                <a:spcPts val="1200"/>
              </a:spcBef>
              <a:spcAft>
                <a:spcPts val="1200"/>
              </a:spcAft>
              <a:buNone/>
            </a:pPr>
            <a:endParaRPr/>
          </a:p>
        </p:txBody>
      </p:sp>
      <p:pic>
        <p:nvPicPr>
          <p:cNvPr id="4" name="Audio 3">
            <a:hlinkClick r:id="" action="ppaction://media"/>
            <a:extLst>
              <a:ext uri="{FF2B5EF4-FFF2-40B4-BE49-F238E27FC236}">
                <a16:creationId xmlns:a16="http://schemas.microsoft.com/office/drawing/2014/main" id="{AC92281D-2312-8089-9D08-AC7FEEC34FD9}"/>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70148"/>
    </mc:Choice>
    <mc:Fallback xmlns="">
      <p:transition spd="slow" advTm="701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4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Further info:</a:t>
            </a:r>
            <a:endParaRPr/>
          </a:p>
        </p:txBody>
      </p:sp>
      <p:sp>
        <p:nvSpPr>
          <p:cNvPr id="266" name="Google Shape;266;p4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fontScale="85000" lnSpcReduction="10000"/>
          </a:bodyPr>
          <a:lstStyle/>
          <a:p>
            <a:pPr marL="0" lvl="0" indent="0" algn="l" rtl="0">
              <a:spcBef>
                <a:spcPts val="0"/>
              </a:spcBef>
              <a:spcAft>
                <a:spcPts val="0"/>
              </a:spcAft>
              <a:buNone/>
            </a:pPr>
            <a:r>
              <a:rPr lang="en" dirty="0"/>
              <a:t>Trip report: </a:t>
            </a:r>
            <a:r>
              <a:rPr lang="en" u="sng" dirty="0">
                <a:solidFill>
                  <a:schemeClr val="hlink"/>
                </a:solidFill>
                <a:hlinkClick r:id="rId5"/>
              </a:rPr>
              <a:t>https://www.greenpeace.org/static/planet4-sweden-stateless/2023/09/98a1bea6-report-on-the-greenpeace-visit-to-the-priargunskiy-mountain-chemical-.pdf</a:t>
            </a:r>
            <a:endParaRPr dirty="0"/>
          </a:p>
          <a:p>
            <a:pPr marL="0" lvl="0" indent="0" algn="l" rtl="0">
              <a:spcBef>
                <a:spcPts val="1200"/>
              </a:spcBef>
              <a:spcAft>
                <a:spcPts val="0"/>
              </a:spcAft>
              <a:buNone/>
            </a:pPr>
            <a:r>
              <a:rPr lang="en" dirty="0"/>
              <a:t>Video (unedited clip reel): </a:t>
            </a:r>
            <a:endParaRPr dirty="0"/>
          </a:p>
          <a:p>
            <a:pPr marL="0" lvl="0" indent="0" algn="l" rtl="0">
              <a:spcBef>
                <a:spcPts val="1200"/>
              </a:spcBef>
              <a:spcAft>
                <a:spcPts val="0"/>
              </a:spcAft>
              <a:buNone/>
            </a:pPr>
            <a:r>
              <a:rPr lang="en" u="sng" dirty="0">
                <a:solidFill>
                  <a:schemeClr val="hlink"/>
                </a:solidFill>
                <a:hlinkClick r:id="rId6"/>
              </a:rPr>
              <a:t>https://media.greenpeace.org/Detail/27MDHUHA18N3</a:t>
            </a:r>
            <a:endParaRPr dirty="0"/>
          </a:p>
          <a:p>
            <a:pPr marL="0" lvl="0" indent="0" algn="l" rtl="0">
              <a:spcBef>
                <a:spcPts val="1200"/>
              </a:spcBef>
              <a:spcAft>
                <a:spcPts val="0"/>
              </a:spcAft>
              <a:buNone/>
            </a:pPr>
            <a:r>
              <a:rPr lang="en" u="sng" dirty="0">
                <a:solidFill>
                  <a:schemeClr val="hlink"/>
                </a:solidFill>
                <a:hlinkClick r:id="rId7"/>
              </a:rPr>
              <a:t>https://media.greenpeace.org/Detail/27MDHUHA13X0</a:t>
            </a:r>
            <a:endParaRPr lang="en" u="sng" dirty="0">
              <a:solidFill>
                <a:schemeClr val="hlink"/>
              </a:solidFill>
            </a:endParaRPr>
          </a:p>
          <a:p>
            <a:pPr marL="0" lvl="0" indent="0" algn="l" rtl="0">
              <a:spcBef>
                <a:spcPts val="1200"/>
              </a:spcBef>
              <a:spcAft>
                <a:spcPts val="0"/>
              </a:spcAft>
              <a:buNone/>
            </a:pPr>
            <a:endParaRPr lang="en-US" dirty="0"/>
          </a:p>
          <a:p>
            <a:pPr marL="0" lvl="0" indent="0" algn="ctr" rtl="0">
              <a:spcBef>
                <a:spcPts val="1200"/>
              </a:spcBef>
              <a:spcAft>
                <a:spcPts val="0"/>
              </a:spcAft>
              <a:buNone/>
            </a:pPr>
            <a:r>
              <a:rPr lang="en-US" sz="2800" dirty="0"/>
              <a:t>Thank you!</a:t>
            </a:r>
            <a:endParaRPr sz="2800" dirty="0"/>
          </a:p>
          <a:p>
            <a:pPr marL="0" lvl="0" indent="0" algn="l" rtl="0">
              <a:spcBef>
                <a:spcPts val="1200"/>
              </a:spcBef>
              <a:spcAft>
                <a:spcPts val="0"/>
              </a:spcAft>
              <a:buNone/>
            </a:pPr>
            <a:br>
              <a:rPr lang="en" dirty="0"/>
            </a:br>
            <a:endParaRPr dirty="0"/>
          </a:p>
          <a:p>
            <a:pPr marL="0" lvl="0" indent="0" algn="l" rtl="0">
              <a:spcBef>
                <a:spcPts val="1200"/>
              </a:spcBef>
              <a:spcAft>
                <a:spcPts val="1200"/>
              </a:spcAft>
              <a:buNone/>
            </a:pPr>
            <a:endParaRPr dirty="0"/>
          </a:p>
        </p:txBody>
      </p:sp>
      <p:pic>
        <p:nvPicPr>
          <p:cNvPr id="4" name="Audio 3">
            <a:hlinkClick r:id="" action="ppaction://media"/>
            <a:extLst>
              <a:ext uri="{FF2B5EF4-FFF2-40B4-BE49-F238E27FC236}">
                <a16:creationId xmlns:a16="http://schemas.microsoft.com/office/drawing/2014/main" id="{D9A9DB8E-6C38-AB24-7897-B179E9008EB5}"/>
              </a:ext>
            </a:extLst>
          </p:cNvPr>
          <p:cNvPicPr>
            <a:picLocks noChangeAspect="1"/>
          </p:cNvPicPr>
          <p:nvPr>
            <a:audioFile r:link="rId2"/>
            <p:extLst>
              <p:ext uri="{DAA4B4D4-6D71-4841-9C94-3DE7FCFB9230}">
                <p14:media xmlns:p14="http://schemas.microsoft.com/office/powerpoint/2010/main" r:embed="rId1"/>
              </p:ext>
            </p:extLst>
          </p:nvPr>
        </p:nvPicPr>
        <p:blipFill>
          <a:blip r:embed="rId8"/>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33680"/>
    </mc:Choice>
    <mc:Fallback xmlns="">
      <p:transition spd="slow" advTm="336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Priargusky Uranium Works</a:t>
            </a:r>
            <a:endParaRPr/>
          </a:p>
        </p:txBody>
      </p:sp>
      <p:sp>
        <p:nvSpPr>
          <p:cNvPr id="73" name="Google Shape;73;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-Largest uranium mine in the world (1994)</a:t>
            </a:r>
            <a:endParaRPr/>
          </a:p>
          <a:p>
            <a:pPr marL="0" lvl="0" indent="0" algn="l" rtl="0">
              <a:spcBef>
                <a:spcPts val="1200"/>
              </a:spcBef>
              <a:spcAft>
                <a:spcPts val="0"/>
              </a:spcAft>
              <a:buNone/>
            </a:pPr>
            <a:r>
              <a:rPr lang="en"/>
              <a:t>-Only active uranium works in RF (1994)</a:t>
            </a:r>
            <a:endParaRPr/>
          </a:p>
          <a:p>
            <a:pPr marL="0" lvl="0" indent="0" algn="l" rtl="0">
              <a:spcBef>
                <a:spcPts val="1200"/>
              </a:spcBef>
              <a:spcAft>
                <a:spcPts val="0"/>
              </a:spcAft>
              <a:buNone/>
            </a:pPr>
            <a:r>
              <a:rPr lang="en"/>
              <a:t>-Uranium deposits discovered in 1964</a:t>
            </a:r>
            <a:endParaRPr/>
          </a:p>
          <a:p>
            <a:pPr marL="0" lvl="0" indent="0" algn="l" rtl="0">
              <a:spcBef>
                <a:spcPts val="1200"/>
              </a:spcBef>
              <a:spcAft>
                <a:spcPts val="0"/>
              </a:spcAft>
              <a:buNone/>
            </a:pPr>
            <a:r>
              <a:rPr lang="en"/>
              <a:t>-Produced 40% of Soviet uranium</a:t>
            </a:r>
            <a:endParaRPr/>
          </a:p>
          <a:p>
            <a:pPr marL="0" lvl="0" indent="0" algn="l" rtl="0">
              <a:spcBef>
                <a:spcPts val="1200"/>
              </a:spcBef>
              <a:spcAft>
                <a:spcPts val="0"/>
              </a:spcAft>
              <a:buNone/>
            </a:pPr>
            <a:r>
              <a:rPr lang="en"/>
              <a:t>-Originally for military purposes</a:t>
            </a:r>
            <a:endParaRPr/>
          </a:p>
          <a:p>
            <a:pPr marL="0" lvl="0" indent="0" algn="l" rtl="0">
              <a:spcBef>
                <a:spcPts val="1200"/>
              </a:spcBef>
              <a:spcAft>
                <a:spcPts val="1200"/>
              </a:spcAft>
              <a:buNone/>
            </a:pPr>
            <a:r>
              <a:rPr lang="en"/>
              <a:t>-1994 – 100% for export</a:t>
            </a:r>
            <a:endParaRPr/>
          </a:p>
        </p:txBody>
      </p:sp>
      <p:pic>
        <p:nvPicPr>
          <p:cNvPr id="74" name="Google Shape;74;p16"/>
          <p:cNvPicPr preferRelativeResize="0"/>
          <p:nvPr/>
        </p:nvPicPr>
        <p:blipFill>
          <a:blip r:embed="rId5">
            <a:alphaModFix/>
          </a:blip>
          <a:stretch>
            <a:fillRect/>
          </a:stretch>
        </p:blipFill>
        <p:spPr>
          <a:xfrm>
            <a:off x="4707350" y="-123675"/>
            <a:ext cx="5681601" cy="3195900"/>
          </a:xfrm>
          <a:prstGeom prst="rect">
            <a:avLst/>
          </a:prstGeom>
          <a:noFill/>
          <a:ln>
            <a:noFill/>
          </a:ln>
        </p:spPr>
      </p:pic>
      <p:pic>
        <p:nvPicPr>
          <p:cNvPr id="5" name="Audio 4">
            <a:hlinkClick r:id="" action="ppaction://media"/>
            <a:extLst>
              <a:ext uri="{FF2B5EF4-FFF2-40B4-BE49-F238E27FC236}">
                <a16:creationId xmlns:a16="http://schemas.microsoft.com/office/drawing/2014/main" id="{C586C70D-F919-B5A3-A589-462F177DC316}"/>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56979"/>
    </mc:Choice>
    <mc:Fallback xmlns="">
      <p:transition spd="slow" advTm="569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Priargusky Uranium Works</a:t>
            </a:r>
            <a:endParaRPr/>
          </a:p>
        </p:txBody>
      </p:sp>
      <p:sp>
        <p:nvSpPr>
          <p:cNvPr id="80" name="Google Shape;80;p17"/>
          <p:cNvSpPr txBox="1">
            <a:spLocks noGrp="1"/>
          </p:cNvSpPr>
          <p:nvPr>
            <p:ph type="body" idx="1"/>
          </p:nvPr>
        </p:nvSpPr>
        <p:spPr>
          <a:xfrm>
            <a:off x="311700" y="1142050"/>
            <a:ext cx="8520600" cy="3416400"/>
          </a:xfrm>
          <a:prstGeom prst="rect">
            <a:avLst/>
          </a:prstGeom>
        </p:spPr>
        <p:txBody>
          <a:bodyPr spcFirstLastPara="1" wrap="square" lIns="91425" tIns="91425" rIns="91425" bIns="91425" anchor="t" anchorCtr="0">
            <a:normAutofit fontScale="25000" lnSpcReduction="20000"/>
          </a:bodyPr>
          <a:lstStyle/>
          <a:p>
            <a:pPr marL="0" lvl="0" indent="0" algn="l" rtl="0">
              <a:spcBef>
                <a:spcPts val="0"/>
              </a:spcBef>
              <a:spcAft>
                <a:spcPts val="0"/>
              </a:spcAft>
              <a:buNone/>
            </a:pPr>
            <a:r>
              <a:rPr lang="en" sz="6400"/>
              <a:t>Consists of (1994):</a:t>
            </a:r>
            <a:endParaRPr sz="6400"/>
          </a:p>
          <a:p>
            <a:pPr marL="0" lvl="0" indent="0" algn="l" rtl="0">
              <a:spcBef>
                <a:spcPts val="1200"/>
              </a:spcBef>
              <a:spcAft>
                <a:spcPts val="0"/>
              </a:spcAft>
              <a:buNone/>
            </a:pPr>
            <a:r>
              <a:rPr lang="en" sz="6400"/>
              <a:t>--3 underground uranium mining complexes</a:t>
            </a:r>
            <a:endParaRPr sz="6400"/>
          </a:p>
          <a:p>
            <a:pPr marL="0" lvl="0" indent="0" algn="l" rtl="0">
              <a:spcBef>
                <a:spcPts val="1200"/>
              </a:spcBef>
              <a:spcAft>
                <a:spcPts val="0"/>
              </a:spcAft>
              <a:buNone/>
            </a:pPr>
            <a:r>
              <a:rPr lang="en" sz="6400"/>
              <a:t>--1 open pit uranium mine</a:t>
            </a:r>
            <a:endParaRPr sz="6400"/>
          </a:p>
          <a:p>
            <a:pPr marL="0" lvl="0" indent="0" algn="l" rtl="0">
              <a:spcBef>
                <a:spcPts val="1200"/>
              </a:spcBef>
              <a:spcAft>
                <a:spcPts val="0"/>
              </a:spcAft>
              <a:buNone/>
            </a:pPr>
            <a:r>
              <a:rPr lang="en" sz="6400"/>
              <a:t>--1 open pit coal quarry </a:t>
            </a:r>
            <a:endParaRPr sz="6400"/>
          </a:p>
          <a:p>
            <a:pPr marL="0" lvl="0" indent="0" algn="l" rtl="0">
              <a:spcBef>
                <a:spcPts val="1200"/>
              </a:spcBef>
              <a:spcAft>
                <a:spcPts val="0"/>
              </a:spcAft>
              <a:buNone/>
            </a:pPr>
            <a:r>
              <a:rPr lang="en" sz="6400"/>
              <a:t>--One 500 Mw coal power plant</a:t>
            </a:r>
            <a:endParaRPr sz="6400"/>
          </a:p>
          <a:p>
            <a:pPr marL="0" lvl="0" indent="0" algn="l" rtl="0">
              <a:spcBef>
                <a:spcPts val="1200"/>
              </a:spcBef>
              <a:spcAft>
                <a:spcPts val="0"/>
              </a:spcAft>
              <a:buNone/>
            </a:pPr>
            <a:r>
              <a:rPr lang="en" sz="6400"/>
              <a:t>--Ore processing plant (RPK)</a:t>
            </a:r>
            <a:endParaRPr sz="6400"/>
          </a:p>
          <a:p>
            <a:pPr marL="0" lvl="0" indent="0" algn="l" rtl="0">
              <a:spcBef>
                <a:spcPts val="1200"/>
              </a:spcBef>
              <a:spcAft>
                <a:spcPts val="0"/>
              </a:spcAft>
              <a:buNone/>
            </a:pPr>
            <a:r>
              <a:rPr lang="en" sz="6400"/>
              <a:t>--Chemical refining plant (GMZ)</a:t>
            </a:r>
            <a:endParaRPr sz="6400"/>
          </a:p>
          <a:p>
            <a:pPr marL="0" lvl="0" indent="0" algn="l" rtl="0">
              <a:spcBef>
                <a:spcPts val="1200"/>
              </a:spcBef>
              <a:spcAft>
                <a:spcPts val="0"/>
              </a:spcAft>
              <a:buNone/>
            </a:pPr>
            <a:r>
              <a:rPr lang="en" sz="6400"/>
              <a:t>--Sulphuric acid production plant (SKZ)</a:t>
            </a:r>
            <a:endParaRPr sz="6400"/>
          </a:p>
          <a:p>
            <a:pPr marL="0" lvl="0" indent="0" algn="l" rtl="0">
              <a:spcBef>
                <a:spcPts val="1200"/>
              </a:spcBef>
              <a:spcAft>
                <a:spcPts val="0"/>
              </a:spcAft>
              <a:buNone/>
            </a:pPr>
            <a:r>
              <a:rPr lang="en" sz="6400"/>
              <a:t>--Machinery manufacturing and refit base (RMZ)</a:t>
            </a:r>
            <a:endParaRPr sz="6400"/>
          </a:p>
          <a:p>
            <a:pPr marL="0" lvl="0" indent="0" algn="l" rtl="0">
              <a:spcBef>
                <a:spcPts val="1200"/>
              </a:spcBef>
              <a:spcAft>
                <a:spcPts val="1200"/>
              </a:spcAft>
              <a:buNone/>
            </a:pPr>
            <a:r>
              <a:rPr lang="en"/>
              <a:t>-</a:t>
            </a:r>
            <a:endParaRPr/>
          </a:p>
        </p:txBody>
      </p:sp>
      <p:pic>
        <p:nvPicPr>
          <p:cNvPr id="81" name="Google Shape;81;p17"/>
          <p:cNvPicPr preferRelativeResize="0"/>
          <p:nvPr/>
        </p:nvPicPr>
        <p:blipFill>
          <a:blip r:embed="rId5">
            <a:alphaModFix/>
          </a:blip>
          <a:stretch>
            <a:fillRect/>
          </a:stretch>
        </p:blipFill>
        <p:spPr>
          <a:xfrm>
            <a:off x="4707350" y="-123675"/>
            <a:ext cx="5681601" cy="3195900"/>
          </a:xfrm>
          <a:prstGeom prst="rect">
            <a:avLst/>
          </a:prstGeom>
          <a:noFill/>
          <a:ln>
            <a:noFill/>
          </a:ln>
        </p:spPr>
      </p:pic>
      <p:pic>
        <p:nvPicPr>
          <p:cNvPr id="6" name="Audio 5">
            <a:hlinkClick r:id="" action="ppaction://media"/>
            <a:extLst>
              <a:ext uri="{FF2B5EF4-FFF2-40B4-BE49-F238E27FC236}">
                <a16:creationId xmlns:a16="http://schemas.microsoft.com/office/drawing/2014/main" id="{8ADE2EAF-401F-F33D-29BE-A901AAE7D08B}"/>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44899"/>
    </mc:Choice>
    <mc:Fallback xmlns="">
      <p:transition spd="slow" advTm="448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lnSpc>
                <a:spcPct val="115000"/>
              </a:lnSpc>
              <a:spcBef>
                <a:spcPts val="0"/>
              </a:spcBef>
              <a:spcAft>
                <a:spcPts val="1200"/>
              </a:spcAft>
              <a:buNone/>
            </a:pPr>
            <a:r>
              <a:rPr lang="en" sz="2500" b="1">
                <a:solidFill>
                  <a:schemeClr val="dk2"/>
                </a:solidFill>
              </a:rPr>
              <a:t>Production process:</a:t>
            </a:r>
            <a:endParaRPr sz="2500" b="1"/>
          </a:p>
        </p:txBody>
      </p:sp>
      <p:sp>
        <p:nvSpPr>
          <p:cNvPr id="87" name="Google Shape;87;p18"/>
          <p:cNvSpPr txBox="1">
            <a:spLocks noGrp="1"/>
          </p:cNvSpPr>
          <p:nvPr>
            <p:ph type="body" idx="1"/>
          </p:nvPr>
        </p:nvSpPr>
        <p:spPr>
          <a:xfrm>
            <a:off x="311700" y="913000"/>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1. Uranium ore is removed from the mines or open pit.</a:t>
            </a:r>
            <a:endParaRPr/>
          </a:p>
          <a:p>
            <a:pPr marL="0" lvl="0" indent="0" algn="l" rtl="0">
              <a:spcBef>
                <a:spcPts val="1200"/>
              </a:spcBef>
              <a:spcAft>
                <a:spcPts val="0"/>
              </a:spcAft>
              <a:buClr>
                <a:schemeClr val="dk1"/>
              </a:buClr>
              <a:buSzPts val="1100"/>
              <a:buFont typeface="Arial"/>
              <a:buNone/>
            </a:pPr>
            <a:r>
              <a:rPr lang="en"/>
              <a:t>2. The ore is graded by concentration of  U235.</a:t>
            </a:r>
            <a:endParaRPr/>
          </a:p>
          <a:p>
            <a:pPr marL="0" lvl="0" indent="0" algn="l" rtl="0">
              <a:spcBef>
                <a:spcPts val="1200"/>
              </a:spcBef>
              <a:spcAft>
                <a:spcPts val="0"/>
              </a:spcAft>
              <a:buClr>
                <a:schemeClr val="dk1"/>
              </a:buClr>
              <a:buSzPts val="1100"/>
              <a:buFont typeface="Arial"/>
              <a:buNone/>
            </a:pPr>
            <a:r>
              <a:rPr lang="en"/>
              <a:t>3. Sufficiently high grade ore is taken to the Central Ore Yard for storage. Lower grade ore is dumped into "empty” ore piles.</a:t>
            </a:r>
            <a:endParaRPr/>
          </a:p>
          <a:p>
            <a:pPr marL="0" lvl="0" indent="0" algn="l" rtl="0">
              <a:spcBef>
                <a:spcPts val="1200"/>
              </a:spcBef>
              <a:spcAft>
                <a:spcPts val="0"/>
              </a:spcAft>
              <a:buClr>
                <a:schemeClr val="dk1"/>
              </a:buClr>
              <a:buSzPts val="1100"/>
              <a:buFont typeface="Arial"/>
              <a:buNone/>
            </a:pPr>
            <a:r>
              <a:rPr lang="en"/>
              <a:t>4. Ore from the Central Ore Yard is transported to the RPK.</a:t>
            </a:r>
            <a:endParaRPr/>
          </a:p>
          <a:p>
            <a:pPr marL="0" lvl="0" indent="0" algn="l" rtl="0">
              <a:spcBef>
                <a:spcPts val="1200"/>
              </a:spcBef>
              <a:spcAft>
                <a:spcPts val="1200"/>
              </a:spcAft>
              <a:buNone/>
            </a:pPr>
            <a:endParaRPr/>
          </a:p>
        </p:txBody>
      </p:sp>
      <p:pic>
        <p:nvPicPr>
          <p:cNvPr id="5" name="Audio 4">
            <a:hlinkClick r:id="" action="ppaction://media"/>
            <a:extLst>
              <a:ext uri="{FF2B5EF4-FFF2-40B4-BE49-F238E27FC236}">
                <a16:creationId xmlns:a16="http://schemas.microsoft.com/office/drawing/2014/main" id="{9708C65D-0DA2-DE93-663D-C54273893872}"/>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34005"/>
    </mc:Choice>
    <mc:Fallback xmlns="">
      <p:transition spd="slow" advTm="340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lnSpc>
                <a:spcPct val="115000"/>
              </a:lnSpc>
              <a:spcBef>
                <a:spcPts val="0"/>
              </a:spcBef>
              <a:spcAft>
                <a:spcPts val="1200"/>
              </a:spcAft>
              <a:buClr>
                <a:schemeClr val="dk1"/>
              </a:buClr>
              <a:buSzPts val="1100"/>
              <a:buFont typeface="Arial"/>
              <a:buNone/>
            </a:pPr>
            <a:r>
              <a:rPr lang="en" sz="2500" b="1">
                <a:solidFill>
                  <a:schemeClr val="dk2"/>
                </a:solidFill>
              </a:rPr>
              <a:t>Production process:</a:t>
            </a:r>
            <a:endParaRPr sz="2500" b="1"/>
          </a:p>
        </p:txBody>
      </p:sp>
      <p:sp>
        <p:nvSpPr>
          <p:cNvPr id="93" name="Google Shape;93;p19"/>
          <p:cNvSpPr txBox="1">
            <a:spLocks noGrp="1"/>
          </p:cNvSpPr>
          <p:nvPr>
            <p:ph type="body" idx="1"/>
          </p:nvPr>
        </p:nvSpPr>
        <p:spPr>
          <a:xfrm>
            <a:off x="311700" y="913000"/>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5. At RPK the ore is milled and washed. The resulting fine grained powder is transported to the GMZ. Liquid waste into tailing ponds</a:t>
            </a:r>
            <a:endParaRPr/>
          </a:p>
          <a:p>
            <a:pPr marL="0" lvl="0" indent="0" algn="l" rtl="0">
              <a:spcBef>
                <a:spcPts val="1200"/>
              </a:spcBef>
              <a:spcAft>
                <a:spcPts val="0"/>
              </a:spcAft>
              <a:buClr>
                <a:schemeClr val="dk1"/>
              </a:buClr>
              <a:buSzPts val="1100"/>
              <a:buFont typeface="Arial"/>
              <a:buNone/>
            </a:pPr>
            <a:r>
              <a:rPr lang="en"/>
              <a:t>6. At GMZ the ore undergoes a series of chemical processes, which yields U3O8 in powder form. The purity of the product is up to 99%. The level of enrichment of U235 is 0.71%(natural). Liquid waste into tailing ponds.</a:t>
            </a:r>
            <a:endParaRPr/>
          </a:p>
          <a:p>
            <a:pPr marL="0" lvl="0" indent="0" algn="l" rtl="0">
              <a:spcBef>
                <a:spcPts val="1200"/>
              </a:spcBef>
              <a:spcAft>
                <a:spcPts val="0"/>
              </a:spcAft>
              <a:buClr>
                <a:schemeClr val="dk1"/>
              </a:buClr>
              <a:buSzPts val="1100"/>
              <a:buFont typeface="Arial"/>
              <a:buNone/>
            </a:pPr>
            <a:r>
              <a:rPr lang="en"/>
              <a:t>7. The U3O8 is packaged and shipped to foreign customers or enrichment plants.</a:t>
            </a:r>
            <a:endParaRPr/>
          </a:p>
          <a:p>
            <a:pPr marL="0" lvl="0" indent="0" algn="l" rtl="0">
              <a:spcBef>
                <a:spcPts val="1200"/>
              </a:spcBef>
              <a:spcAft>
                <a:spcPts val="1200"/>
              </a:spcAft>
              <a:buNone/>
            </a:pPr>
            <a:endParaRPr/>
          </a:p>
        </p:txBody>
      </p:sp>
      <p:pic>
        <p:nvPicPr>
          <p:cNvPr id="5" name="Audio 4">
            <a:hlinkClick r:id="" action="ppaction://media"/>
            <a:extLst>
              <a:ext uri="{FF2B5EF4-FFF2-40B4-BE49-F238E27FC236}">
                <a16:creationId xmlns:a16="http://schemas.microsoft.com/office/drawing/2014/main" id="{23BD02DA-F183-823C-E05A-A14AB2661591}"/>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62907"/>
    </mc:Choice>
    <mc:Fallback xmlns="">
      <p:transition spd="slow" advTm="629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2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Reported health concerns</a:t>
            </a:r>
            <a:endParaRPr/>
          </a:p>
        </p:txBody>
      </p:sp>
      <p:sp>
        <p:nvSpPr>
          <p:cNvPr id="99" name="Google Shape;99;p2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In 1993 a report was published by the East Siberian Section of the Siberian Division of the Russian Academy of Medical Sciences in Irkutsk, entitled:</a:t>
            </a:r>
            <a:endParaRPr/>
          </a:p>
          <a:p>
            <a:pPr marL="0" lvl="0" indent="0" algn="l" rtl="0">
              <a:spcBef>
                <a:spcPts val="1200"/>
              </a:spcBef>
              <a:spcAft>
                <a:spcPts val="0"/>
              </a:spcAft>
              <a:buNone/>
            </a:pPr>
            <a:r>
              <a:rPr lang="en" b="1"/>
              <a:t>Preliminary Medical and Ecological Expertise of Certain Population Centers of the Chita Region</a:t>
            </a:r>
            <a:endParaRPr b="1"/>
          </a:p>
          <a:p>
            <a:pPr marL="0" lvl="0" indent="0" algn="l" rtl="0">
              <a:spcBef>
                <a:spcPts val="1200"/>
              </a:spcBef>
              <a:spcAft>
                <a:spcPts val="1200"/>
              </a:spcAft>
              <a:buNone/>
            </a:pPr>
            <a:r>
              <a:rPr lang="en"/>
              <a:t>The report was based on a visit to the area by the Academy’s researchers as well as an analysis of medical records.</a:t>
            </a:r>
            <a:endParaRPr/>
          </a:p>
        </p:txBody>
      </p:sp>
      <p:pic>
        <p:nvPicPr>
          <p:cNvPr id="5" name="Audio 4">
            <a:hlinkClick r:id="" action="ppaction://media"/>
            <a:extLst>
              <a:ext uri="{FF2B5EF4-FFF2-40B4-BE49-F238E27FC236}">
                <a16:creationId xmlns:a16="http://schemas.microsoft.com/office/drawing/2014/main" id="{1D771755-E1AE-23D7-DB8B-F8D04D488CEA}"/>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55704"/>
    </mc:Choice>
    <mc:Fallback xmlns="">
      <p:transition spd="slow" advTm="557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Report findings:</a:t>
            </a:r>
            <a:endParaRPr/>
          </a:p>
        </p:txBody>
      </p:sp>
      <p:sp>
        <p:nvSpPr>
          <p:cNvPr id="105" name="Google Shape;105;p2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
              <a:t>p. 91 "Of particular concern is the increase of the proportion of tumours as the cause of death among males which over the studied period has increased sharply by 3.2 times. If 1979 they held the last place in the structure of death rate of the male population, by 1991 they were already in third place.”</a:t>
            </a:r>
            <a:endParaRPr/>
          </a:p>
          <a:p>
            <a:pPr marL="0" lvl="0" indent="0" algn="l" rtl="0">
              <a:spcBef>
                <a:spcPts val="1200"/>
              </a:spcBef>
              <a:spcAft>
                <a:spcPts val="1200"/>
              </a:spcAft>
              <a:buNone/>
            </a:pPr>
            <a:endParaRPr/>
          </a:p>
        </p:txBody>
      </p:sp>
      <p:pic>
        <p:nvPicPr>
          <p:cNvPr id="4" name="Audio 3">
            <a:hlinkClick r:id="" action="ppaction://media"/>
            <a:extLst>
              <a:ext uri="{FF2B5EF4-FFF2-40B4-BE49-F238E27FC236}">
                <a16:creationId xmlns:a16="http://schemas.microsoft.com/office/drawing/2014/main" id="{14033DCE-8711-57C3-A713-422ECD49D91E}"/>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39844" t="-139844" r="-139844" b="-139844"/>
          <a:stretch>
            <a:fillRect/>
          </a:stretch>
        </p:blipFill>
        <p:spPr>
          <a:xfrm>
            <a:off x="7539228" y="3538728"/>
            <a:ext cx="1543050" cy="1543050"/>
          </a:xfrm>
          <a:prstGeom prst="ellipse">
            <a:avLst/>
          </a:prstGeom>
        </p:spPr>
      </p:pic>
    </p:spTree>
  </p:cSld>
  <p:clrMapOvr>
    <a:masterClrMapping/>
  </p:clrMapOvr>
  <mc:AlternateContent xmlns:mc="http://schemas.openxmlformats.org/markup-compatibility/2006" xmlns:p14="http://schemas.microsoft.com/office/powerpoint/2010/main">
    <mc:Choice Requires="p14">
      <p:transition spd="slow" p14:dur="2000" advTm="48460"/>
    </mc:Choice>
    <mc:Fallback xmlns="">
      <p:transition spd="slow" advTm="484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1980</Words>
  <Application>Microsoft Office PowerPoint</Application>
  <PresentationFormat>Bildschirmpräsentation (16:9)</PresentationFormat>
  <Paragraphs>194</Paragraphs>
  <Slides>33</Slides>
  <Notes>33</Notes>
  <HiddenSlides>0</HiddenSlides>
  <MMClips>32</MMClips>
  <ScaleCrop>false</ScaleCrop>
  <HeadingPairs>
    <vt:vector size="6" baseType="variant">
      <vt:variant>
        <vt:lpstr>Verwendete Schriftarten</vt:lpstr>
      </vt:variant>
      <vt:variant>
        <vt:i4>1</vt:i4>
      </vt:variant>
      <vt:variant>
        <vt:lpstr>Design</vt:lpstr>
      </vt:variant>
      <vt:variant>
        <vt:i4>1</vt:i4>
      </vt:variant>
      <vt:variant>
        <vt:lpstr>Folientitel</vt:lpstr>
      </vt:variant>
      <vt:variant>
        <vt:i4>33</vt:i4>
      </vt:variant>
    </vt:vector>
  </HeadingPairs>
  <TitlesOfParts>
    <vt:vector size="35" baseType="lpstr">
      <vt:lpstr>Arial</vt:lpstr>
      <vt:lpstr>Simple Light</vt:lpstr>
      <vt:lpstr>Greenpeace visit to the Priargunskiy uranium works</vt:lpstr>
      <vt:lpstr>PowerPoint-Präsentation</vt:lpstr>
      <vt:lpstr>Reason for choosing Priargunskiy</vt:lpstr>
      <vt:lpstr>Priargusky Uranium Works</vt:lpstr>
      <vt:lpstr>Priargusky Uranium Works</vt:lpstr>
      <vt:lpstr>Production process:</vt:lpstr>
      <vt:lpstr>Production process:</vt:lpstr>
      <vt:lpstr>Reported health concerns</vt:lpstr>
      <vt:lpstr>Report findings:</vt:lpstr>
      <vt:lpstr>Report findings:</vt:lpstr>
      <vt:lpstr>Report findings:</vt:lpstr>
      <vt:lpstr>Report conclusions:</vt:lpstr>
      <vt:lpstr>Report conclusions:</vt:lpstr>
      <vt:lpstr>Open pit uranium mine:</vt:lpstr>
      <vt:lpstr>Underground mine</vt:lpstr>
      <vt:lpstr>Ore storage yard</vt:lpstr>
      <vt:lpstr>Chemical processing plant</vt:lpstr>
      <vt:lpstr>Tailing ponds</vt:lpstr>
      <vt:lpstr>Low grade ore</vt:lpstr>
      <vt:lpstr>Coal power station</vt:lpstr>
      <vt:lpstr>Worker safety</vt:lpstr>
      <vt:lpstr>Worker safety</vt:lpstr>
      <vt:lpstr>Worker safety</vt:lpstr>
      <vt:lpstr>Worker safety</vt:lpstr>
      <vt:lpstr>Worker safety</vt:lpstr>
      <vt:lpstr>Worker safety</vt:lpstr>
      <vt:lpstr>Worker safety</vt:lpstr>
      <vt:lpstr>PowerPoint-Präsentation</vt:lpstr>
      <vt:lpstr>Oktyabrskiy</vt:lpstr>
      <vt:lpstr>Oktyabrskiy</vt:lpstr>
      <vt:lpstr>Oktyabrskiy</vt:lpstr>
      <vt:lpstr>Oktyabrskiy</vt:lpstr>
      <vt:lpstr>Further info: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Greenpeace visit to the Priargunskiy uranium works</dc:title>
  <dc:creator>Dietl, Carl Rudolf</dc:creator>
  <cp:lastModifiedBy>Dietl, Carl Rudolf</cp:lastModifiedBy>
  <cp:revision>3</cp:revision>
  <dcterms:modified xsi:type="dcterms:W3CDTF">2023-11-06T12:21:03Z</dcterms:modified>
  <cp:contentStatus>Endgültig</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